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6" r:id="rId3"/>
    <p:sldId id="269" r:id="rId4"/>
    <p:sldId id="270" r:id="rId5"/>
    <p:sldId id="271" r:id="rId6"/>
    <p:sldId id="272" r:id="rId7"/>
    <p:sldId id="273" r:id="rId8"/>
    <p:sldId id="274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66908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pitchFamily="-106" charset="0"/>
        <a:ea typeface="Geneva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6" d="100"/>
          <a:sy n="116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AE30E1-927D-4370-B660-A3DFC4837829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FFD8833-29AF-49D0-A00A-39F888FDBA2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0460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BF3535-64BE-4C21-AAB8-D3FA98643BC5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D895565-02A2-4A94-B657-687AF1D7F14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611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Geneva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1667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1634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2AAD-ADD5-4DAD-A8B2-5413196C2CA8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3B993-3349-434A-8550-C577658A7F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27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AEB0-AF71-4FD5-8FE7-968BF8B27F15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6341-F251-4AB6-9D54-EAF3727C899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737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5816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7" y="275816"/>
            <a:ext cx="6031523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063D-99EB-4C0A-8587-7DB434CC0202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627C7-30A8-474F-A354-C55427A0D41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975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D4ED-1A42-4B50-9899-533B0023B5FE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D8C0B-2D73-4278-854C-0A0FD1FA429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398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44081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06A2-6F22-48E5-91A0-49DCBAAAE64B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B0BC5-7F3D-486A-BEBB-3644A15F3C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461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4475C-269D-4005-ACCE-B814FA7B095E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E247-75A0-4E5D-99BA-F207143B736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213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30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30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47B5-C377-42A1-941A-7E376A8764A1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CCCBB-CD52-432E-91E3-66F1790A9C3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651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813F-6DED-4AA7-A027-0F132B75D0C2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9A7-399B-4A46-A432-26F3D8BE56D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3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EAC0-9D5F-4BAF-98C3-13A0919D2D47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2BC8-EE7B-4985-B96F-D31942E07C9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973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538" y="27422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DCE0-7832-4AED-B37D-C3F36A07EA9F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DBFBA-1687-40BE-81AF-3D8FB7E43D7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97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4500-62DC-41AD-A3B5-173988C70E90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38B79-91A0-4D28-ABF0-537404B2F5C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286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1" tIns="47886" rIns="95771" bIns="4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7938"/>
            <a:ext cx="21336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  <a:ea typeface="ヒラギノ角ゴ Pro W3" pitchFamily="60" charset="-128"/>
              </a:defRPr>
            </a:lvl1pPr>
          </a:lstStyle>
          <a:p>
            <a:pPr>
              <a:defRPr/>
            </a:pPr>
            <a:fld id="{E85636E2-36C7-46BB-AF81-D2A302ED94DE}" type="datetime1">
              <a:rPr lang="nl-NL" altLang="nl-NL"/>
              <a:pPr>
                <a:defRPr/>
              </a:pPr>
              <a:t>22-2-2018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7938"/>
            <a:ext cx="28956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 algn="ctr" defTabSz="914400">
              <a:defRPr sz="13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7938"/>
            <a:ext cx="2133600" cy="365125"/>
          </a:xfrm>
          <a:prstGeom prst="rect">
            <a:avLst/>
          </a:prstGeom>
        </p:spPr>
        <p:txBody>
          <a:bodyPr vert="horz" wrap="square" lIns="95771" tIns="47886" rIns="95771" bIns="47886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  <a:ea typeface="ヒラギノ角ゴ Pro W3" pitchFamily="60" charset="-128"/>
              </a:defRPr>
            </a:lvl1pPr>
          </a:lstStyle>
          <a:p>
            <a:fld id="{28B09825-6AA6-46A6-9B7E-EAA024DC14E5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ヒラギノ角ゴ Pro W3" pitchFamily="60" charset="-128"/>
        </a:defRPr>
      </a:lvl1pPr>
      <a:lvl2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2pPr>
      <a:lvl3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3pPr>
      <a:lvl4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4pPr>
      <a:lvl5pPr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  <a:cs typeface="ヒラギノ角ゴ Pro W3" pitchFamily="60" charset="-128"/>
        </a:defRPr>
      </a:lvl5pPr>
      <a:lvl6pPr marL="4572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6pPr>
      <a:lvl7pPr marL="9144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7pPr>
      <a:lvl8pPr marL="13716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8pPr>
      <a:lvl9pPr marL="1828800" algn="ctr" defTabSz="477838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ヒラギノ角ゴ Pro W3" pitchFamily="60" charset="-128"/>
        </a:defRPr>
      </a:lvl9pPr>
    </p:titleStyle>
    <p:bodyStyle>
      <a:lvl1pPr marL="358775" indent="-35877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>
          <a:solidFill>
            <a:schemeClr val="tx1"/>
          </a:solidFill>
          <a:latin typeface="+mn-lt"/>
          <a:ea typeface="+mn-ea"/>
          <a:cs typeface="ヒラギノ角ゴ Pro W3" pitchFamily="60" charset="-128"/>
        </a:defRPr>
      </a:lvl1pPr>
      <a:lvl2pPr marL="777875" indent="-298450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>
          <a:solidFill>
            <a:schemeClr val="tx1"/>
          </a:solidFill>
          <a:latin typeface="+mn-lt"/>
          <a:ea typeface="+mn-ea"/>
          <a:cs typeface="ヒラギノ角ゴ Pro W3" pitchFamily="60" charset="-128"/>
        </a:defRPr>
      </a:lvl2pPr>
      <a:lvl3pPr marL="1196975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>
          <a:solidFill>
            <a:schemeClr val="tx1"/>
          </a:solidFill>
          <a:latin typeface="+mn-lt"/>
          <a:ea typeface="+mn-ea"/>
          <a:cs typeface="ヒラギノ角ゴ Pro W3" pitchFamily="60" charset="-128"/>
        </a:defRPr>
      </a:lvl3pPr>
      <a:lvl4pPr marL="1674813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  <a:ea typeface="+mn-ea"/>
          <a:cs typeface="ヒラギノ角ゴ Pro W3" pitchFamily="60" charset="-128"/>
        </a:defRPr>
      </a:lvl4pPr>
      <a:lvl5pPr marL="2154238" indent="-238125" algn="l" defTabSz="4778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  <a:ea typeface="+mn-ea"/>
          <a:cs typeface="ヒラギノ角ゴ Pro W3" pitchFamily="60" charset="-128"/>
        </a:defRPr>
      </a:lvl5pPr>
      <a:lvl6pPr marL="26114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4778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 idx="4294967295"/>
          </p:nvPr>
        </p:nvSpPr>
        <p:spPr>
          <a:xfrm>
            <a:off x="457200" y="2133600"/>
            <a:ext cx="8229600" cy="2159496"/>
          </a:xfrm>
        </p:spPr>
        <p:txBody>
          <a:bodyPr anchor="t"/>
          <a:lstStyle/>
          <a:p>
            <a:pPr eaLnBrk="1" hangingPunct="1"/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>Evaluatie Woningwet</a:t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/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32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>ledenbijeenkomst </a:t>
            </a:r>
            <a:br>
              <a:rPr lang="nl-NL" altLang="nl-NL" sz="32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32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>22 februari 2018</a:t>
            </a:r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/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> </a:t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/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  <a:t/>
            </a:r>
            <a:br>
              <a:rPr lang="nl-NL" altLang="nl-NL" sz="4000" b="1" dirty="0" smtClean="0">
                <a:solidFill>
                  <a:srgbClr val="491966"/>
                </a:solidFill>
                <a:latin typeface="Arial" panose="020B0604020202020204" pitchFamily="34" charset="0"/>
              </a:rPr>
            </a:br>
            <a:endParaRPr lang="nl-NL" altLang="nl-NL" sz="4000" b="1" dirty="0" smtClean="0">
              <a:solidFill>
                <a:srgbClr val="491966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755650" y="4149725"/>
            <a:ext cx="4425950" cy="2073275"/>
          </a:xfrm>
        </p:spPr>
        <p:txBody>
          <a:bodyPr/>
          <a:lstStyle/>
          <a:p>
            <a:pPr marL="628650" indent="-628650" algn="r" eaLnBrk="1" hangingPunct="1">
              <a:buFont typeface="Arial" panose="020B0604020202020204" pitchFamily="34" charset="0"/>
              <a:buNone/>
            </a:pPr>
            <a:endParaRPr lang="nl-NL" altLang="nl-NL" sz="2200" b="1" i="1" smtClean="0">
              <a:solidFill>
                <a:srgbClr val="491966"/>
              </a:solidFill>
              <a:latin typeface="Arial" panose="020B0604020202020204" pitchFamily="34" charset="0"/>
            </a:endParaRPr>
          </a:p>
          <a:p>
            <a:pPr marL="628650" indent="-628650" eaLnBrk="1" hangingPunct="1">
              <a:buFont typeface="Arial" panose="020B0604020202020204" pitchFamily="34" charset="0"/>
              <a:buNone/>
            </a:pPr>
            <a:endParaRPr lang="nl-NL" altLang="nl-NL" sz="2200" b="1" smtClean="0">
              <a:solidFill>
                <a:srgbClr val="4919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600400"/>
          </a:xfrm>
        </p:spPr>
        <p:txBody>
          <a:bodyPr/>
          <a:lstStyle/>
          <a:p>
            <a:pPr algn="l"/>
            <a:r>
              <a:rPr lang="nl-NL" sz="2400" dirty="0" smtClean="0"/>
              <a:t>1) Terug naar de kerntaak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Passend toewijzen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Huurgrenzen 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Middensegment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Verduurzaming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94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600400"/>
          </a:xfrm>
        </p:spPr>
        <p:txBody>
          <a:bodyPr/>
          <a:lstStyle/>
          <a:p>
            <a:pPr algn="l"/>
            <a:r>
              <a:rPr lang="nl-NL" sz="2400" dirty="0" smtClean="0"/>
              <a:t>2) Versterking positie gemeenten en huurders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Zijn gemeenten en huurdersorganisaties in staat om hun wettelijke taak te vervullen?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Zijn huurders(organisaties) volwaardig gesprekspartner?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Regionale situatie en prestatieafspraken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Woningmarktregio’s 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Adviesrecht woningbouwverenigingen</a:t>
            </a:r>
          </a:p>
        </p:txBody>
      </p:sp>
    </p:spTree>
    <p:extLst>
      <p:ext uri="{BB962C8B-B14F-4D97-AF65-F5344CB8AC3E}">
        <p14:creationId xmlns:p14="http://schemas.microsoft.com/office/powerpoint/2010/main" val="13685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600400"/>
          </a:xfrm>
        </p:spPr>
        <p:txBody>
          <a:bodyPr/>
          <a:lstStyle/>
          <a:p>
            <a:pPr algn="l"/>
            <a:r>
              <a:rPr lang="nl-NL" sz="2400" dirty="0" smtClean="0"/>
              <a:t>3) Bescherming maatschappelijk bestemd vermogen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Markttoets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Investeringen in niet-DAEB</a:t>
            </a:r>
          </a:p>
          <a:p>
            <a:pPr marL="342900" indent="-342900" algn="l">
              <a:buFontTx/>
              <a:buChar char="-"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1390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600400"/>
          </a:xfrm>
        </p:spPr>
        <p:txBody>
          <a:bodyPr/>
          <a:lstStyle/>
          <a:p>
            <a:pPr algn="l"/>
            <a:r>
              <a:rPr lang="nl-NL" sz="2400" dirty="0" smtClean="0"/>
              <a:t>4) Verbetering governance en intern toezicht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Fit en </a:t>
            </a:r>
            <a:r>
              <a:rPr lang="nl-NL" sz="2400" dirty="0" err="1" smtClean="0"/>
              <a:t>propertoets</a:t>
            </a:r>
            <a:endParaRPr lang="nl-NL" sz="2400" dirty="0" smtClean="0"/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Aw en Extern Toezicht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Volkshuisvestelijk </a:t>
            </a:r>
            <a:r>
              <a:rPr lang="nl-NL" sz="2400" dirty="0" err="1" smtClean="0"/>
              <a:t>vs</a:t>
            </a:r>
            <a:r>
              <a:rPr lang="nl-NL" sz="2400" dirty="0" smtClean="0"/>
              <a:t> financieel toezicht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Visitatie</a:t>
            </a:r>
          </a:p>
        </p:txBody>
      </p:sp>
    </p:spTree>
    <p:extLst>
      <p:ext uri="{BB962C8B-B14F-4D97-AF65-F5344CB8AC3E}">
        <p14:creationId xmlns:p14="http://schemas.microsoft.com/office/powerpoint/2010/main" val="20748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24336"/>
          </a:xfrm>
        </p:spPr>
        <p:txBody>
          <a:bodyPr/>
          <a:lstStyle/>
          <a:p>
            <a:pPr algn="l"/>
            <a:r>
              <a:rPr lang="nl-NL" sz="2400" dirty="0" smtClean="0"/>
              <a:t>Reprise van eerdere vragen:</a:t>
            </a:r>
          </a:p>
          <a:p>
            <a:pPr algn="l"/>
            <a:endParaRPr lang="nl-NL" sz="2400" dirty="0" smtClean="0"/>
          </a:p>
          <a:p>
            <a:pPr algn="l"/>
            <a:r>
              <a:rPr lang="nl-NL" sz="2400" dirty="0" smtClean="0"/>
              <a:t>Wat verwacht u van de VTW in de Evaluatie van de Woningwet?</a:t>
            </a:r>
          </a:p>
          <a:p>
            <a:pPr algn="l"/>
            <a:endParaRPr lang="nl-NL" sz="2400" dirty="0"/>
          </a:p>
          <a:p>
            <a:pPr algn="l"/>
            <a:r>
              <a:rPr lang="nl-NL" sz="2400" dirty="0" smtClean="0"/>
              <a:t>Wat moet de VTW in elk geval binnenhalen bij wetswijziging?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638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Bespreking ledenbijeenkomst</a:t>
            </a:r>
            <a:endParaRPr lang="nl-NL" sz="2800" b="1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7448872" cy="4032448"/>
          </a:xfrm>
        </p:spPr>
        <p:txBody>
          <a:bodyPr/>
          <a:lstStyle/>
          <a:p>
            <a:pPr marL="514350" indent="-514350" algn="l">
              <a:buAutoNum type="arabicParenR"/>
            </a:pPr>
            <a:endParaRPr lang="nl-NL" sz="2800" dirty="0" smtClean="0"/>
          </a:p>
          <a:p>
            <a:pPr marL="514350" indent="-514350" algn="l">
              <a:buAutoNum type="arabicParenR"/>
            </a:pPr>
            <a:endParaRPr lang="nl-NL" sz="2800" dirty="0" smtClean="0"/>
          </a:p>
          <a:p>
            <a:pPr marL="514350" indent="-514350" algn="l">
              <a:buAutoNum type="arabicParenR"/>
            </a:pPr>
            <a:r>
              <a:rPr lang="nl-NL" sz="2800" dirty="0" smtClean="0"/>
              <a:t>Proces tot nu toe (BZK, VTW)</a:t>
            </a:r>
          </a:p>
          <a:p>
            <a:pPr marL="514350" indent="-514350" algn="l">
              <a:buAutoNum type="arabicParenR"/>
            </a:pPr>
            <a:endParaRPr lang="nl-NL" sz="2800" dirty="0" smtClean="0"/>
          </a:p>
          <a:p>
            <a:pPr marL="514350" indent="-514350" algn="l">
              <a:buAutoNum type="arabicParenR"/>
            </a:pPr>
            <a:r>
              <a:rPr lang="nl-NL" sz="2800" dirty="0" smtClean="0"/>
              <a:t>Inhoudelijke input leden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914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Doelstelling wet in 2015:</a:t>
            </a:r>
            <a:endParaRPr lang="nl-NL" sz="2800" b="1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7448872" cy="4032448"/>
          </a:xfrm>
        </p:spPr>
        <p:txBody>
          <a:bodyPr/>
          <a:lstStyle/>
          <a:p>
            <a:pPr lvl="1" algn="l"/>
            <a:r>
              <a:rPr lang="nl-NL" sz="2400" dirty="0" smtClean="0"/>
              <a:t>1) Terug </a:t>
            </a:r>
            <a:r>
              <a:rPr lang="nl-NL" sz="2400" dirty="0"/>
              <a:t>naar de kerntaak van corporaties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2) Versterking </a:t>
            </a:r>
            <a:r>
              <a:rPr lang="nl-NL" sz="2400" dirty="0"/>
              <a:t>positie gemeenten en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huurdersorganisaties </a:t>
            </a:r>
            <a:endParaRPr lang="nl-NL" sz="2400" dirty="0"/>
          </a:p>
          <a:p>
            <a:pPr lvl="1" algn="l"/>
            <a:r>
              <a:rPr lang="nl-NL" sz="2400" dirty="0" smtClean="0"/>
              <a:t>3) Bescherming </a:t>
            </a:r>
            <a:r>
              <a:rPr lang="nl-NL" sz="2400" dirty="0"/>
              <a:t>maatschappelijk bestemd vermogen</a:t>
            </a:r>
          </a:p>
          <a:p>
            <a:pPr lvl="1" algn="l"/>
            <a:r>
              <a:rPr lang="nl-NL" sz="2400" dirty="0" smtClean="0"/>
              <a:t>4) Voorkomen </a:t>
            </a:r>
            <a:r>
              <a:rPr lang="nl-NL" sz="2400" dirty="0"/>
              <a:t>marktverstoring </a:t>
            </a:r>
          </a:p>
          <a:p>
            <a:pPr lvl="1" algn="l"/>
            <a:r>
              <a:rPr lang="nl-NL" sz="2400" dirty="0" smtClean="0"/>
              <a:t>5) Verbetering </a:t>
            </a:r>
            <a:r>
              <a:rPr lang="nl-NL" sz="2400" dirty="0"/>
              <a:t>van governance en toezicht (</a:t>
            </a:r>
            <a:r>
              <a:rPr lang="nl-NL" sz="2400" dirty="0" smtClean="0"/>
              <a:t>sanering</a:t>
            </a:r>
            <a:br>
              <a:rPr lang="nl-NL" sz="2400" dirty="0" smtClean="0"/>
            </a:br>
            <a:r>
              <a:rPr lang="nl-NL" sz="2400" dirty="0" smtClean="0"/>
              <a:t>     WSW</a:t>
            </a:r>
            <a:r>
              <a:rPr lang="nl-NL" sz="2400" dirty="0"/>
              <a:t>)</a:t>
            </a:r>
          </a:p>
          <a:p>
            <a:pPr lvl="1" algn="l"/>
            <a:r>
              <a:rPr lang="nl-NL" sz="2400" dirty="0" smtClean="0"/>
              <a:t>6) Wettelijke </a:t>
            </a:r>
            <a:r>
              <a:rPr lang="nl-NL" sz="2400" dirty="0"/>
              <a:t>basis bieden aan wooncoöperaties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85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Evaluatie door BZK</a:t>
            </a:r>
            <a:endParaRPr lang="nl-NL" sz="2800" b="1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7448872" cy="4032448"/>
          </a:xfrm>
        </p:spPr>
        <p:txBody>
          <a:bodyPr/>
          <a:lstStyle/>
          <a:p>
            <a:pPr lvl="1" algn="l"/>
            <a:r>
              <a:rPr lang="nl-NL" sz="2400" dirty="0" smtClean="0"/>
              <a:t>3 sporen:</a:t>
            </a:r>
          </a:p>
          <a:p>
            <a:pPr marL="914400" lvl="1" indent="-457200" algn="l">
              <a:buFontTx/>
              <a:buChar char="-"/>
            </a:pPr>
            <a:r>
              <a:rPr lang="nl-NL" sz="2400" dirty="0" smtClean="0"/>
              <a:t>Onderzoek cijfermatige ontwikkelingen (</a:t>
            </a:r>
            <a:r>
              <a:rPr lang="nl-NL" sz="2400" dirty="0" err="1" smtClean="0"/>
              <a:t>Dvi</a:t>
            </a:r>
            <a:r>
              <a:rPr lang="nl-NL" sz="2400" dirty="0" smtClean="0"/>
              <a:t>)</a:t>
            </a:r>
          </a:p>
          <a:p>
            <a:pPr marL="914400" lvl="1" indent="-457200" algn="l">
              <a:buFontTx/>
              <a:buChar char="-"/>
            </a:pPr>
            <a:r>
              <a:rPr lang="nl-NL" sz="2400" dirty="0" smtClean="0"/>
              <a:t>Onderzoek toezicht en sanering (WSW/Aw)</a:t>
            </a:r>
          </a:p>
          <a:p>
            <a:pPr marL="914400" lvl="1" indent="-457200" algn="l">
              <a:buFontTx/>
              <a:buChar char="-"/>
            </a:pPr>
            <a:r>
              <a:rPr lang="nl-NL" sz="2400" dirty="0" smtClean="0"/>
              <a:t>Onderzoek ervaringen (belanghouders) </a:t>
            </a:r>
            <a:br>
              <a:rPr lang="nl-NL" sz="2400" dirty="0" smtClean="0"/>
            </a:br>
            <a:endParaRPr lang="nl-NL" sz="2400" dirty="0" smtClean="0"/>
          </a:p>
          <a:p>
            <a:pPr lvl="1" algn="l"/>
            <a:r>
              <a:rPr lang="nl-NL" sz="2400" dirty="0" smtClean="0"/>
              <a:t>2 fasen:</a:t>
            </a:r>
          </a:p>
          <a:p>
            <a:pPr marL="914400" lvl="1" indent="-457200" algn="l">
              <a:buFontTx/>
              <a:buChar char="-"/>
            </a:pPr>
            <a:r>
              <a:rPr lang="nl-NL" sz="2400" dirty="0" smtClean="0"/>
              <a:t>Januari – juni: onderzoeksfase</a:t>
            </a:r>
          </a:p>
          <a:p>
            <a:pPr marL="914400" lvl="1" indent="-457200" algn="l">
              <a:buFontTx/>
              <a:buChar char="-"/>
            </a:pPr>
            <a:r>
              <a:rPr lang="nl-NL" sz="2400" dirty="0" smtClean="0"/>
              <a:t>Juli – “eind 2018”: duidingsfase </a:t>
            </a:r>
          </a:p>
          <a:p>
            <a:pPr marL="914400" lvl="1" indent="-457200" algn="l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2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Evaluatie door BZK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/>
          <a:lstStyle/>
          <a:p>
            <a:r>
              <a:rPr lang="nl-NL" sz="2400" dirty="0" smtClean="0"/>
              <a:t>“eind 2018”: beleidsbrief naar de Tweede Kamer</a:t>
            </a:r>
          </a:p>
          <a:p>
            <a:endParaRPr lang="nl-NL" sz="2400" dirty="0"/>
          </a:p>
          <a:p>
            <a:r>
              <a:rPr lang="nl-NL" sz="2400" dirty="0" smtClean="0"/>
              <a:t>Wetgevingsproces 2019 </a:t>
            </a:r>
          </a:p>
          <a:p>
            <a:endParaRPr lang="nl-NL" sz="2400" dirty="0"/>
          </a:p>
          <a:p>
            <a:r>
              <a:rPr lang="nl-NL" sz="2400" dirty="0" smtClean="0"/>
              <a:t>Invoering wetswijziging 1-1-2020 (?)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301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24336"/>
          </a:xfrm>
        </p:spPr>
        <p:txBody>
          <a:bodyPr/>
          <a:lstStyle/>
          <a:p>
            <a:pPr algn="l"/>
            <a:r>
              <a:rPr lang="nl-NL" sz="2400" dirty="0" smtClean="0"/>
              <a:t>Formele rol vanuit BZK: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Twee keer gesprek gevoerd met BZK (2017)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Deelname aan klankbordgroep belanghouders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10 VTW leden worden geënquêteerd door onderzoeksbureau </a:t>
            </a:r>
            <a:r>
              <a:rPr lang="nl-NL" sz="2400" dirty="0" err="1" smtClean="0"/>
              <a:t>Companen</a:t>
            </a:r>
            <a:endParaRPr lang="nl-NL" sz="2400" dirty="0" smtClean="0"/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Gesprekken met ABD Topconsult met VTW en leden</a:t>
            </a:r>
          </a:p>
          <a:p>
            <a:pPr algn="l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473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24336"/>
          </a:xfrm>
        </p:spPr>
        <p:txBody>
          <a:bodyPr/>
          <a:lstStyle/>
          <a:p>
            <a:pPr algn="l"/>
            <a:r>
              <a:rPr lang="nl-NL" sz="2400" dirty="0" smtClean="0"/>
              <a:t>Eigen rol: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Werkgroep leden 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smtClean="0"/>
              <a:t>input standpunten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Ledenbijeenkomsten </a:t>
            </a:r>
            <a:r>
              <a:rPr lang="nl-NL" sz="2400" dirty="0" smtClean="0">
                <a:sym typeface="Wingdings" panose="05000000000000000000" pitchFamily="2" charset="2"/>
              </a:rPr>
              <a:t> input standpunten</a:t>
            </a:r>
            <a:endParaRPr lang="nl-NL" sz="2400" dirty="0" smtClean="0"/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Optrekken met andere belanghouders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Eigen onderzoek / enquête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Lobby (!)</a:t>
            </a:r>
          </a:p>
          <a:p>
            <a:pPr algn="l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816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24336"/>
          </a:xfrm>
        </p:spPr>
        <p:txBody>
          <a:bodyPr/>
          <a:lstStyle/>
          <a:p>
            <a:pPr algn="l"/>
            <a:endParaRPr lang="nl-NL" sz="2400" dirty="0" smtClean="0"/>
          </a:p>
          <a:p>
            <a:pPr algn="l"/>
            <a:r>
              <a:rPr lang="nl-NL" sz="2400" dirty="0" smtClean="0"/>
              <a:t>Wat verwacht u van de VTW in de Evaluatie van de Woningwet?</a:t>
            </a:r>
          </a:p>
          <a:p>
            <a:pPr algn="l"/>
            <a:endParaRPr lang="nl-NL" sz="2400" dirty="0"/>
          </a:p>
          <a:p>
            <a:pPr algn="l"/>
            <a:r>
              <a:rPr lang="nl-NL" sz="2400" dirty="0" smtClean="0"/>
              <a:t>Wat moet de VTW in elk geval binnenhalen bij wetswijziging?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733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1903877"/>
            <a:ext cx="7772400" cy="864096"/>
          </a:xfrm>
        </p:spPr>
        <p:txBody>
          <a:bodyPr/>
          <a:lstStyle/>
          <a:p>
            <a:r>
              <a:rPr lang="nl-NL" sz="2800" b="1" dirty="0" smtClean="0"/>
              <a:t>VTW en de Evaluatie Woningwet</a:t>
            </a:r>
            <a:endParaRPr lang="nl-NL" sz="2800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600400"/>
          </a:xfrm>
        </p:spPr>
        <p:txBody>
          <a:bodyPr/>
          <a:lstStyle/>
          <a:p>
            <a:pPr algn="l"/>
            <a:r>
              <a:rPr lang="nl-NL" sz="2400" dirty="0" smtClean="0"/>
              <a:t>Input: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Functioneren stelsel</a:t>
            </a:r>
            <a:endParaRPr lang="nl-NL" sz="2400" dirty="0"/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Praktische uitvoerbaarheid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Intern en extern toezicht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Ontwikkelingen in de maatschappelijke omgeving</a:t>
            </a:r>
          </a:p>
          <a:p>
            <a:pPr marL="342900" indent="-342900" algn="l">
              <a:buFontTx/>
              <a:buChar char="-"/>
            </a:pPr>
            <a:r>
              <a:rPr lang="nl-NL" sz="2400" dirty="0" smtClean="0"/>
              <a:t>Administratieve lasten</a:t>
            </a:r>
          </a:p>
          <a:p>
            <a:pPr marL="342900" indent="-342900" algn="l">
              <a:buFontTx/>
              <a:buChar char="-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146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1_Office-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-thema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-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VTW Sjabloon powerpoint</Template>
  <TotalTime>49</TotalTime>
  <Words>315</Words>
  <Application>Microsoft Office PowerPoint</Application>
  <PresentationFormat>Diavoorstelling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Lucida Grande</vt:lpstr>
      <vt:lpstr>Geneva</vt:lpstr>
      <vt:lpstr>Arial</vt:lpstr>
      <vt:lpstr>Calibri</vt:lpstr>
      <vt:lpstr>ヒラギノ角ゴ Pro W3</vt:lpstr>
      <vt:lpstr>1_Office-thema</vt:lpstr>
      <vt:lpstr>Evaluatie Woningwet  ledenbijeenkomst  22 februari 2018     </vt:lpstr>
      <vt:lpstr>Bespreking ledenbijeenkomst</vt:lpstr>
      <vt:lpstr>Doelstelling wet in 2015:</vt:lpstr>
      <vt:lpstr>Evaluatie door BZK</vt:lpstr>
      <vt:lpstr>Evaluatie door BZK</vt:lpstr>
      <vt:lpstr>VTW en de Evaluatie Woningwet</vt:lpstr>
      <vt:lpstr>VTW en de Evaluatie Woningwet</vt:lpstr>
      <vt:lpstr>VTW en de Evaluatie Woningwet</vt:lpstr>
      <vt:lpstr>VTW en de Evaluatie Woningwet</vt:lpstr>
      <vt:lpstr>VTW en de Evaluatie Woningwet</vt:lpstr>
      <vt:lpstr>VTW en de Evaluatie Woningwet</vt:lpstr>
      <vt:lpstr>VTW en de Evaluatie Woningwet</vt:lpstr>
      <vt:lpstr>VTW en de Evaluatie Woningwet</vt:lpstr>
      <vt:lpstr>VTW en de Evaluatie Woningwet</vt:lpstr>
    </vt:vector>
  </TitlesOfParts>
  <Company>BNL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Hans Geurts</dc:creator>
  <cp:lastModifiedBy>Hans Geurts</cp:lastModifiedBy>
  <cp:revision>7</cp:revision>
  <cp:lastPrinted>2015-01-12T13:56:06Z</cp:lastPrinted>
  <dcterms:created xsi:type="dcterms:W3CDTF">2018-02-22T08:16:52Z</dcterms:created>
  <dcterms:modified xsi:type="dcterms:W3CDTF">2018-02-22T09:06:42Z</dcterms:modified>
</cp:coreProperties>
</file>