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0" r:id="rId3"/>
    <p:sldId id="271" r:id="rId4"/>
    <p:sldId id="268" r:id="rId5"/>
    <p:sldId id="274" r:id="rId6"/>
    <p:sldId id="280" r:id="rId7"/>
    <p:sldId id="282" r:id="rId8"/>
    <p:sldId id="283" r:id="rId9"/>
    <p:sldId id="284" r:id="rId10"/>
    <p:sldId id="275" r:id="rId11"/>
    <p:sldId id="276" r:id="rId12"/>
    <p:sldId id="288" r:id="rId13"/>
    <p:sldId id="287" r:id="rId14"/>
    <p:sldId id="285" r:id="rId15"/>
  </p:sldIdLst>
  <p:sldSz cx="12192000" cy="6858000"/>
  <p:notesSz cx="6669088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91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>
      <p:cViewPr varScale="1">
        <p:scale>
          <a:sx n="105" d="100"/>
          <a:sy n="105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8023F9-9F76-4825-944C-A2D3B855CC5C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022B93B-1766-466A-87B7-6B63C6D4BAA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1344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D57BA90-C86E-45E9-8111-CCE83DD94B63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ACFB258-6840-4645-976F-8D24758F34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8162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Geneva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0120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1635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F4D5E-5471-4394-AD71-877F95539AFB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5BE51-FF67-445D-8889-051E00478E7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08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6573-4A7E-48FB-9FF6-696C10E9026D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F67CE-E60B-4F18-97F6-8FB4A1F0056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687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5817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10" y="275817"/>
            <a:ext cx="8042031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C107-8A49-4240-AB4B-3C139612419B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3408E-B914-4CC5-9FE4-4C24F64C41A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1458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24ED-476B-4DA2-9B31-2C42FFB02904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2E50-CA40-4510-A0DF-A7D4DE24A58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940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47" y="440811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F9F1A-21EB-46FD-9D9F-560BE7C6C8B2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40C1E-821A-4E4B-B701-16A0B782668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275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4" y="1600206"/>
            <a:ext cx="53926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89784" y="1600206"/>
            <a:ext cx="53926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DA47-6BD5-4065-AC54-AADDBDEC92EB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2948-24AC-4CFB-BC11-8C555307CC0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53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742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742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3108-AA41-422B-8FF7-6553E97673E0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1C260-37D8-4154-9190-7B6B97F661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5572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DBB8F-26B3-4868-A1DD-178C94B5A840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59DCD-914F-4A08-A66C-43F1C43D175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816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FF0D-C1B0-4B5E-BDB3-C6D7CE6092CC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5D0CA-1B70-4027-A63A-EC66F3C7AFDD}" type="slidenum">
              <a:rPr lang="nl-NL" altLang="nl-NL"/>
              <a:pPr/>
              <a:t>‹nr.›</a:t>
            </a:fld>
            <a:endParaRPr lang="nl-NL" altLang="nl-NL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783"/>
            <a:stretch/>
          </p:blipFill>
          <p:spPr>
            <a:xfrm>
              <a:off x="6960096" y="0"/>
              <a:ext cx="5231904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783" r="32718"/>
            <a:stretch/>
          </p:blipFill>
          <p:spPr>
            <a:xfrm>
              <a:off x="5512048" y="0"/>
              <a:ext cx="2240136" cy="6858000"/>
            </a:xfrm>
            <a:prstGeom prst="rect">
              <a:avLst/>
            </a:prstGeom>
          </p:spPr>
        </p:pic>
      </p:grp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16832"/>
            <a:ext cx="10972800" cy="435334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007768" y="274638"/>
            <a:ext cx="75746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5193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1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7384" y="274226"/>
            <a:ext cx="68150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10" y="1435103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C6FA-903F-4386-8D97-7034073616C3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C30D-10A2-4892-9B7F-4AC3785A2CD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038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555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555" y="1772815"/>
            <a:ext cx="7315200" cy="29547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555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07FF-327B-4E11-80F1-9260D5917751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834C5-2946-442D-834E-0D9072CB84A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630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633"/>
            <a:stretch/>
          </p:blipFill>
          <p:spPr>
            <a:xfrm>
              <a:off x="6672064" y="0"/>
              <a:ext cx="5519936" cy="6858000"/>
            </a:xfrm>
            <a:prstGeom prst="rect">
              <a:avLst/>
            </a:prstGeom>
          </p:spPr>
        </p:pic>
      </p:grpSp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783632" y="274638"/>
            <a:ext cx="87987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772816"/>
            <a:ext cx="10972800" cy="435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1" tIns="47886" rIns="95771" bIns="47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tekststijl van het model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7939"/>
            <a:ext cx="2844800" cy="365125"/>
          </a:xfrm>
          <a:prstGeom prst="rect">
            <a:avLst/>
          </a:prstGeom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  <a:ea typeface="ヒラギノ角ゴ Pro W3" pitchFamily="60" charset="-128"/>
              </a:defRPr>
            </a:lvl1pPr>
          </a:lstStyle>
          <a:p>
            <a:pPr>
              <a:defRPr/>
            </a:pPr>
            <a:fld id="{12C182CB-BE9D-4717-9FBC-D62DCA4D2D59}" type="datetime1">
              <a:rPr lang="nl-NL" altLang="nl-NL"/>
              <a:pPr>
                <a:defRPr/>
              </a:pPr>
              <a:t>25-6-2021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7939"/>
            <a:ext cx="3860800" cy="365125"/>
          </a:xfrm>
          <a:prstGeom prst="rect">
            <a:avLst/>
          </a:prstGeom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>
            <a:lvl1pPr algn="ctr" defTabSz="914400">
              <a:defRPr sz="13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7939"/>
            <a:ext cx="2844800" cy="365125"/>
          </a:xfrm>
          <a:prstGeom prst="rect">
            <a:avLst/>
          </a:prstGeom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  <a:ea typeface="ヒラギノ角ゴ Pro W3" pitchFamily="60" charset="-128"/>
              </a:defRPr>
            </a:lvl1pPr>
          </a:lstStyle>
          <a:p>
            <a:fld id="{FCD41937-F939-4B27-BE4F-7A730028933C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477838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919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2pPr>
      <a:lvl3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3pPr>
      <a:lvl4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4pPr>
      <a:lvl5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5pPr>
      <a:lvl6pPr marL="4572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6pPr>
      <a:lvl7pPr marL="9144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7pPr>
      <a:lvl8pPr marL="13716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8pPr>
      <a:lvl9pPr marL="18288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9pPr>
    </p:titleStyle>
    <p:bodyStyle>
      <a:lvl1pPr marL="358775" indent="-35877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77875" indent="-298450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96975" indent="-23812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74813" indent="-23812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54238" indent="-23812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6114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Stand van </a:t>
            </a:r>
            <a:r>
              <a:rPr lang="en-IN" dirty="0" err="1"/>
              <a:t>zaken</a:t>
            </a:r>
            <a:r>
              <a:rPr lang="en-IN" dirty="0"/>
              <a:t> </a:t>
            </a:r>
            <a:r>
              <a:rPr lang="en-IN" dirty="0" err="1"/>
              <a:t>Vestia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sz="2000" b="1" dirty="0">
              <a:solidFill>
                <a:srgbClr val="491966"/>
              </a:solidFill>
              <a:latin typeface="+mn-lt"/>
            </a:endParaRPr>
          </a:p>
          <a:p>
            <a:pPr marL="0" indent="0">
              <a:buNone/>
            </a:pPr>
            <a:r>
              <a:rPr lang="en-IN" sz="4400" b="1" dirty="0">
                <a:solidFill>
                  <a:srgbClr val="491966"/>
                </a:solidFill>
                <a:latin typeface="+mn-lt"/>
              </a:rPr>
              <a:t>                  Stand van </a:t>
            </a:r>
            <a:r>
              <a:rPr lang="en-IN" sz="4400" b="1" dirty="0" err="1">
                <a:solidFill>
                  <a:srgbClr val="491966"/>
                </a:solidFill>
                <a:latin typeface="+mn-lt"/>
              </a:rPr>
              <a:t>zaken</a:t>
            </a:r>
            <a:r>
              <a:rPr lang="en-IN" sz="4400" b="1" dirty="0">
                <a:solidFill>
                  <a:srgbClr val="491966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IN" sz="4400" b="1" dirty="0">
                <a:solidFill>
                  <a:srgbClr val="491966"/>
                </a:solidFill>
                <a:latin typeface="+mn-lt"/>
              </a:rPr>
              <a:t>					</a:t>
            </a:r>
            <a:r>
              <a:rPr lang="en-IN" sz="4400" b="1" dirty="0" err="1">
                <a:solidFill>
                  <a:srgbClr val="491966"/>
                </a:solidFill>
                <a:latin typeface="+mn-lt"/>
              </a:rPr>
              <a:t>Vestia</a:t>
            </a:r>
            <a:r>
              <a:rPr lang="en-IN" sz="4400" b="1" dirty="0">
                <a:solidFill>
                  <a:srgbClr val="491966"/>
                </a:solidFill>
                <a:latin typeface="+mn-lt"/>
              </a:rPr>
              <a:t> en </a:t>
            </a:r>
            <a:r>
              <a:rPr lang="en-IN" sz="4400" b="1" dirty="0" err="1">
                <a:solidFill>
                  <a:srgbClr val="491966"/>
                </a:solidFill>
                <a:latin typeface="+mn-lt"/>
              </a:rPr>
              <a:t>leningenruil</a:t>
            </a:r>
            <a:r>
              <a:rPr lang="en-IN" sz="4400" b="1" dirty="0">
                <a:solidFill>
                  <a:srgbClr val="491966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IN" dirty="0">
                <a:solidFill>
                  <a:srgbClr val="491966"/>
                </a:solidFill>
              </a:rPr>
              <a:t>				</a:t>
            </a:r>
            <a:r>
              <a:rPr lang="en-IN" sz="2400" b="1" dirty="0">
                <a:latin typeface="+mn-lt"/>
              </a:rPr>
              <a:t>        </a:t>
            </a:r>
            <a:r>
              <a:rPr lang="en-IN" sz="3200" b="1" dirty="0">
                <a:solidFill>
                  <a:srgbClr val="491966"/>
                </a:solidFill>
                <a:latin typeface="+mn-lt"/>
              </a:rPr>
              <a:t>door de </a:t>
            </a:r>
            <a:r>
              <a:rPr lang="en-IN" sz="3200" b="1" dirty="0" err="1">
                <a:solidFill>
                  <a:srgbClr val="491966"/>
                </a:solidFill>
                <a:latin typeface="+mn-lt"/>
              </a:rPr>
              <a:t>bril</a:t>
            </a:r>
            <a:r>
              <a:rPr lang="en-IN" sz="3200" b="1" dirty="0">
                <a:solidFill>
                  <a:srgbClr val="491966"/>
                </a:solidFill>
                <a:latin typeface="+mn-lt"/>
              </a:rPr>
              <a:t> van de </a:t>
            </a:r>
            <a:r>
              <a:rPr lang="en-IN" sz="3200" b="1" dirty="0" err="1">
                <a:solidFill>
                  <a:srgbClr val="491966"/>
                </a:solidFill>
                <a:latin typeface="+mn-lt"/>
              </a:rPr>
              <a:t>commissaris</a:t>
            </a:r>
            <a:endParaRPr lang="en-IN" sz="3200" b="1" dirty="0">
              <a:solidFill>
                <a:srgbClr val="491966"/>
              </a:solidFill>
              <a:latin typeface="+mn-lt"/>
            </a:endParaRPr>
          </a:p>
          <a:p>
            <a:pPr marL="628650" lvl="0" indent="-628650">
              <a:buNone/>
              <a:defRPr/>
            </a:pPr>
            <a:endParaRPr kumimoji="0" lang="nl-NL" altLang="nl-NL" sz="22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pPr marL="628650" lvl="0" indent="-628650">
              <a:buNone/>
              <a:defRPr/>
            </a:pPr>
            <a:r>
              <a:rPr lang="nl-NL" altLang="nl-NL" sz="2200" b="1" dirty="0">
                <a:solidFill>
                  <a:srgbClr val="491966"/>
                </a:solidFill>
                <a:latin typeface="Calibri"/>
                <a:ea typeface="ヒラギノ角ゴ Pro W3"/>
              </a:rPr>
              <a:t>  ALV </a:t>
            </a:r>
            <a:r>
              <a:rPr kumimoji="0" lang="nl-NL" altLang="nl-NL" sz="22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22 juni 2021</a:t>
            </a:r>
          </a:p>
          <a:p>
            <a:pPr marL="628650" marR="0" lvl="0" indent="-62865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altLang="nl-NL" sz="22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  Karin de Graaf </a:t>
            </a:r>
          </a:p>
          <a:p>
            <a:pPr marL="628650" marR="0" lvl="0" indent="-62865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altLang="nl-NL" sz="22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  Lid VTW werkgroep Vestia</a:t>
            </a:r>
          </a:p>
          <a:p>
            <a:pPr marL="0" indent="0">
              <a:buNone/>
            </a:pPr>
            <a:r>
              <a:rPr lang="en-IN" sz="3200" b="1" dirty="0"/>
              <a:t>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3. Splitsing Vestia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altLang="nl-NL" sz="28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Vestia splitst zich in 3 lokaal werkzame corporaties</a:t>
            </a:r>
          </a:p>
          <a:p>
            <a:pPr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Rotterdam</a:t>
            </a:r>
          </a:p>
          <a:p>
            <a:pPr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Den Haag</a:t>
            </a:r>
          </a:p>
          <a:p>
            <a:pPr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Delft/Zoetermeer</a:t>
            </a:r>
          </a:p>
          <a:p>
            <a:pPr>
              <a:buBlip>
                <a:blip r:embed="rId2"/>
              </a:buBlip>
              <a:defRPr/>
            </a:pPr>
            <a:endParaRPr lang="nl-NL" altLang="nl-NL" sz="2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marL="0" indent="0">
              <a:buNone/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Wat levert het op</a:t>
            </a:r>
          </a:p>
          <a:p>
            <a:pPr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Volkshuisvestelijk grotere bijdrage aan de lokale volkshuisvestelijke opgaven</a:t>
            </a:r>
          </a:p>
          <a:p>
            <a:pPr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Drie corporaties met uitzicht op borgbaarheid en die dan weer financierbaar zijn</a:t>
            </a:r>
          </a:p>
          <a:p>
            <a:pPr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Aanzienlijke verlaging van het risicoprofiel in het borgingsstelsel</a:t>
            </a:r>
          </a:p>
          <a:p>
            <a:pPr marL="0" indent="0">
              <a:buNone/>
              <a:defRPr/>
            </a:pPr>
            <a:endParaRPr lang="nl-NL" altLang="nl-NL" sz="18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1" indent="-358775">
              <a:buBlip>
                <a:blip r:embed="rId2"/>
              </a:buBlip>
              <a:defRPr/>
            </a:pPr>
            <a:endParaRPr kumimoji="0" lang="nl-NL" sz="1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795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4. Bijdragen BZK, WSW en </a:t>
            </a:r>
            <a:r>
              <a:rPr lang="nl-NL" dirty="0" err="1"/>
              <a:t>Aw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kumimoji="0" lang="nl-NL" altLang="nl-NL" sz="28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BZK</a:t>
            </a:r>
          </a:p>
          <a:p>
            <a:pPr lvl="0">
              <a:buBlip>
                <a:blip r:embed="rId2"/>
              </a:buBlip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Faciliteert oplossing door aanstelling bestuurlijk regisseur die alle partijen zal ondersteunen in de leningenruil</a:t>
            </a:r>
          </a:p>
          <a:p>
            <a:pPr lvl="0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Zoekt oplossingen voor eventuele belemmerende regelgeving of fiscale consequenties</a:t>
            </a:r>
          </a:p>
          <a:p>
            <a:pPr lvl="0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Leningenruil mag er niet toe leiden dat er meer belastinggeld wegvloeit uit de sector dan zonder leningenruil</a:t>
            </a:r>
          </a:p>
          <a:p>
            <a:pPr lvl="0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Heeft aangegeven dat de leningenruil mag volgens de Woningwet</a:t>
            </a:r>
          </a:p>
          <a:p>
            <a:pPr lvl="0">
              <a:buBlip>
                <a:blip r:embed="rId2"/>
              </a:buBlip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0">
              <a:buBlip>
                <a:blip r:embed="rId2"/>
              </a:buBlip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0">
              <a:buBlip>
                <a:blip r:embed="rId2"/>
              </a:buBlip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0">
              <a:buBlip>
                <a:blip r:embed="rId2"/>
              </a:buBlip>
              <a:defRPr/>
            </a:pPr>
            <a:endParaRPr kumimoji="0" lang="nl-NL" altLang="nl-NL" sz="2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+mn-lt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61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4. Bijdragen BZK, WSW en </a:t>
            </a:r>
            <a:r>
              <a:rPr lang="nl-NL" dirty="0" err="1"/>
              <a:t>Aw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kumimoji="0" lang="nl-NL" altLang="nl-NL" sz="28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WSW</a:t>
            </a:r>
          </a:p>
          <a:p>
            <a:pPr lvl="0">
              <a:buBlip>
                <a:blip r:embed="rId2"/>
              </a:buBlip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WSW wil eraan meewerken dat de drie 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nieuwe corporaties zelfstandig deel kunnen nemen aan het borgstelsel</a:t>
            </a:r>
          </a:p>
          <a:p>
            <a:pPr lvl="0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Om te kunnen voldoen aan alle voorwaarden wordt een </a:t>
            </a:r>
            <a:r>
              <a:rPr lang="nl-NL" altLang="nl-NL" sz="24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herstelpad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 voor 5 jaar afgesproken</a:t>
            </a:r>
          </a:p>
          <a:p>
            <a:pPr lvl="0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Als dat </a:t>
            </a:r>
            <a:r>
              <a:rPr lang="nl-NL" altLang="nl-NL" sz="24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herstelpad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 wordt gevolgd, is het WSW bereid afspraken te maken over het inzetten van opbrengsten uit verkoop van woningen voor investeringen</a:t>
            </a:r>
          </a:p>
          <a:p>
            <a:pPr lvl="0">
              <a:buBlip>
                <a:blip r:embed="rId2"/>
              </a:buBlip>
              <a:defRPr/>
            </a:pPr>
            <a:endParaRPr kumimoji="0" lang="nl-NL" altLang="nl-NL" sz="2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+mn-lt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11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4. Bijdragen BZK, WSW en </a:t>
            </a:r>
            <a:r>
              <a:rPr lang="nl-NL" dirty="0" err="1"/>
              <a:t>Aw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kumimoji="0" lang="nl-NL" altLang="nl-NL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Aw</a:t>
            </a:r>
            <a:endParaRPr kumimoji="0" lang="nl-NL" altLang="nl-NL" sz="28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+mn-lt"/>
              <a:ea typeface="ヒラギノ角ゴ Pro W3"/>
              <a:cs typeface="Arial" panose="020B0604020202020204" pitchFamily="34" charset="0"/>
            </a:endParaRPr>
          </a:p>
          <a:p>
            <a:pPr lvl="0">
              <a:buBlip>
                <a:blip r:embed="rId2"/>
              </a:buBlip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Staat positief tegenover oplossingsrichting en ondersteunt oplossing</a:t>
            </a:r>
          </a:p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Calibri"/>
              </a:rPr>
              <a:t>Heeft in brief aangegeven dat ze meedenken en -werken aan deze oplossing en eventuele juridische belemmeringen wegnemen</a:t>
            </a:r>
          </a:p>
          <a:p>
            <a:pPr lvl="0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Z</a:t>
            </a: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al de splitsing van Vestia en de toelating tot het corporatiestelsel van de drie nieuwe corporaties beoordelen op het volkshuisvestelijk belang</a:t>
            </a:r>
          </a:p>
          <a:p>
            <a:pPr lvl="0">
              <a:buBlip>
                <a:blip r:embed="rId2"/>
              </a:buBlip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+mn-lt"/>
                <a:ea typeface="ヒラギノ角ゴ Pro W3"/>
                <a:cs typeface="Arial" panose="020B0604020202020204" pitchFamily="34" charset="0"/>
              </a:rPr>
              <a:t>Als de nieuwe corporaties niet meteen aan alle ratio’s kunnen voldoen, maar daar binnen vijf jaar wel perspectief op is, dan is dat geen belemmering voor toelating</a:t>
            </a:r>
          </a:p>
          <a:p>
            <a:pPr lvl="0">
              <a:buBlip>
                <a:blip r:embed="rId2"/>
              </a:buBlip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Heeft aangegeven dat de leningenruil mag volgens de Woningwet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532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Tijdspad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</a:rPr>
              <a:t>Definitieve go/no-go op de hele structurele oplossing voor Vestia op 1 juli 2021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</a:rPr>
              <a:t>Balans opgemaakt van deelnemende corporaties en het aantal </a:t>
            </a:r>
            <a:r>
              <a:rPr lang="nl-NL" altLang="nl-NL" sz="2000" b="1" dirty="0" err="1">
                <a:solidFill>
                  <a:srgbClr val="491966"/>
                </a:solidFill>
                <a:latin typeface="+mn-lt"/>
              </a:rPr>
              <a:t>vhe’s</a:t>
            </a:r>
            <a:endParaRPr lang="nl-NL" altLang="nl-NL" sz="2000" b="1" dirty="0">
              <a:solidFill>
                <a:srgbClr val="491966"/>
              </a:solidFill>
              <a:latin typeface="+mn-lt"/>
            </a:endParaRPr>
          </a:p>
          <a:p>
            <a:pPr lvl="1">
              <a:buBlip>
                <a:blip r:embed="rId2"/>
              </a:buBlip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</a:endParaRPr>
          </a:p>
          <a:p>
            <a:pPr lvl="0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</a:rPr>
              <a:t>Toets of aan alle opschortende voorwaarden, overeengekomen met BZK, WSW en </a:t>
            </a:r>
            <a:r>
              <a:rPr lang="nl-NL" altLang="nl-NL" sz="2400" b="1" dirty="0" err="1">
                <a:solidFill>
                  <a:srgbClr val="491966"/>
                </a:solidFill>
                <a:latin typeface="+mn-lt"/>
              </a:rPr>
              <a:t>Aw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</a:rPr>
              <a:t> is voldaan op 1 juli 2021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</a:rPr>
              <a:t>Fiscaliteit: fiscaal neutraal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</a:rPr>
              <a:t>Borgbaarheid: 3 nieuwe Vestia corporaties weer </a:t>
            </a:r>
            <a:r>
              <a:rPr lang="nl-NL" altLang="nl-NL" sz="2000" b="1" dirty="0" err="1">
                <a:solidFill>
                  <a:srgbClr val="491966"/>
                </a:solidFill>
                <a:latin typeface="+mn-lt"/>
              </a:rPr>
              <a:t>borgbaar</a:t>
            </a:r>
            <a:endParaRPr lang="nl-NL" altLang="nl-NL" sz="2000" b="1" dirty="0">
              <a:solidFill>
                <a:srgbClr val="491966"/>
              </a:solidFill>
              <a:latin typeface="+mn-lt"/>
            </a:endParaRPr>
          </a:p>
          <a:p>
            <a:pPr lvl="1">
              <a:buBlip>
                <a:blip r:embed="rId2"/>
              </a:buBlip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</a:rPr>
              <a:t>WSW/VNG onderzoekt of leningenruil gebruik kan maken van nieuwe </a:t>
            </a:r>
            <a:r>
              <a:rPr lang="nl-NL" altLang="nl-NL" sz="2400" b="1" dirty="0" err="1">
                <a:solidFill>
                  <a:srgbClr val="491966"/>
                </a:solidFill>
                <a:latin typeface="+mn-lt"/>
              </a:rPr>
              <a:t>achtervang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</a:rPr>
              <a:t>-overeenkomsten met gemeenten</a:t>
            </a:r>
          </a:p>
          <a:p>
            <a:pPr>
              <a:buBlip>
                <a:blip r:embed="rId2"/>
              </a:buBlip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</a:rPr>
              <a:t>Vanaf 1 juli start fase van uitvoering leningenruil</a:t>
            </a:r>
          </a:p>
          <a:p>
            <a:pPr>
              <a:buBlip>
                <a:blip r:embed="rId2"/>
              </a:buBlip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</a:rPr>
              <a:t>Effectuering leningenruil voor eind 2021</a:t>
            </a:r>
          </a:p>
        </p:txBody>
      </p:sp>
    </p:spTree>
    <p:extLst>
      <p:ext uri="{BB962C8B-B14F-4D97-AF65-F5344CB8AC3E}">
        <p14:creationId xmlns:p14="http://schemas.microsoft.com/office/powerpoint/2010/main" val="378664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Stand van zaken Vestia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nl-NL" sz="20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Programma:</a:t>
            </a:r>
          </a:p>
          <a:p>
            <a:pPr marL="358775" marR="0" lvl="0" indent="-358775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endParaRPr lang="nl-NL" sz="1800" b="1" dirty="0">
              <a:solidFill>
                <a:srgbClr val="491966"/>
              </a:solidFill>
              <a:latin typeface="Calibri"/>
              <a:ea typeface="ヒラギノ角ゴ Pro W3"/>
            </a:endParaRPr>
          </a:p>
          <a:p>
            <a:pPr lvl="0">
              <a:buBlip>
                <a:blip r:embed="rId2"/>
              </a:buBlip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</a:rPr>
              <a:t>Stand van zaken en proces toelichting</a:t>
            </a:r>
          </a:p>
          <a:p>
            <a:pPr marL="0" lvl="0" indent="0">
              <a:buNone/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</a:rPr>
              <a:t>	Karin de Graaf, lid VTW werkgroep Vestia</a:t>
            </a:r>
            <a:endParaRPr kumimoji="0" lang="nl-NL" sz="2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</a:rPr>
              <a:t>	</a:t>
            </a:r>
          </a:p>
          <a:p>
            <a:pPr lvl="0">
              <a:buBlip>
                <a:blip r:embed="rId2"/>
              </a:buBlip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</a:rPr>
              <a:t>Wat betekent de leningenruil praktisch voor een corporatie?</a:t>
            </a:r>
          </a:p>
          <a:p>
            <a:pPr marL="0" lvl="0" indent="0">
              <a:buNone/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</a:rPr>
              <a:t>	Marc </a:t>
            </a:r>
            <a:r>
              <a:rPr lang="nl-NL" sz="2400" b="1" dirty="0" err="1">
                <a:solidFill>
                  <a:srgbClr val="491966"/>
                </a:solidFill>
                <a:latin typeface="Calibri"/>
              </a:rPr>
              <a:t>Eggermont</a:t>
            </a:r>
            <a:r>
              <a:rPr lang="nl-NL" sz="2400" b="1" dirty="0">
                <a:solidFill>
                  <a:srgbClr val="491966"/>
                </a:solidFill>
                <a:latin typeface="Calibri"/>
              </a:rPr>
              <a:t>, bestuurlijk regisseur leningenruil </a:t>
            </a: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</a:rPr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9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Terugblik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Calibri"/>
                <a:ea typeface="ヒラギノ角ゴ Pro W3"/>
              </a:rPr>
              <a:t>Structurele en g</a:t>
            </a:r>
            <a:r>
              <a:rPr kumimoji="0" lang="nl-NL" altLang="nl-NL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ezamenlijke</a:t>
            </a:r>
            <a:r>
              <a:rPr kumimoji="0" lang="nl-NL" altLang="nl-NL" sz="28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 oplossing Vestia</a:t>
            </a: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1600" b="1" dirty="0">
              <a:solidFill>
                <a:srgbClr val="491966"/>
              </a:solidFill>
              <a:latin typeface="Calibri"/>
              <a:ea typeface="ヒラギノ角ゴ Pro W3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Calibri"/>
                <a:ea typeface="ヒラギノ角ゴ Pro W3"/>
              </a:rPr>
              <a:t>Beweegredenen</a:t>
            </a:r>
            <a:endParaRPr kumimoji="0" lang="nl-NL" altLang="nl-NL" sz="2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pPr lvl="0">
              <a:buBlip>
                <a:blip r:embed="rId2"/>
              </a:buBlip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</a:rPr>
              <a:t>Profijt sector: lang en voortslepend probleem achter ons laten,</a:t>
            </a:r>
          </a:p>
          <a:p>
            <a:pPr marL="0" lvl="0" indent="0">
              <a:buNone/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</a:rPr>
              <a:t>       versteviging borgingsstelsel en vermindering systeemrisico</a:t>
            </a:r>
          </a:p>
          <a:p>
            <a:pPr marL="358775" marR="0" lvl="0" indent="-358775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</a:rPr>
              <a:t>Beroep op de onderlinge solidariteit / collectieve verantwoordelijkheid sector</a:t>
            </a:r>
          </a:p>
          <a:p>
            <a:pPr marL="0" lvl="0" indent="0">
              <a:buNone/>
              <a:defRPr/>
            </a:pPr>
            <a:endParaRPr lang="nl-NL" sz="1800" b="1" dirty="0">
              <a:solidFill>
                <a:srgbClr val="491966"/>
              </a:solidFill>
              <a:latin typeface="Calibri"/>
            </a:endParaRPr>
          </a:p>
          <a:p>
            <a:pPr marL="0" lvl="0" indent="0">
              <a:buNone/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</a:rPr>
              <a:t>Oplossingsrichting met vier elementen</a:t>
            </a:r>
          </a:p>
          <a:p>
            <a:pPr lvl="0">
              <a:buBlip>
                <a:blip r:embed="rId2"/>
              </a:buBlip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  <a:ea typeface="ヒラギノ角ゴ Pro W3"/>
              </a:rPr>
              <a:t>1. Overdracht van woningen in een aantal gemeente aan collega-corporaties</a:t>
            </a:r>
          </a:p>
          <a:p>
            <a:pPr lvl="0">
              <a:buBlip>
                <a:blip r:embed="rId2"/>
              </a:buBlip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  <a:ea typeface="ヒラギノ角ゴ Pro W3"/>
              </a:rPr>
              <a:t>2. Bijdrage van andere corporaties via een leningenruil</a:t>
            </a:r>
          </a:p>
          <a:p>
            <a:pPr lvl="0">
              <a:buBlip>
                <a:blip r:embed="rId2"/>
              </a:buBlip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  <a:ea typeface="ヒラギノ角ゴ Pro W3"/>
              </a:rPr>
              <a:t>3. Splitsing van Vestia in drie corporaties</a:t>
            </a:r>
          </a:p>
          <a:p>
            <a:pPr lvl="0">
              <a:buBlip>
                <a:blip r:embed="rId2"/>
              </a:buBlip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  <a:ea typeface="ヒラギノ角ゴ Pro W3"/>
              </a:rPr>
              <a:t>4. Bijdragen van ministerie BZK en WSW en instemming van toezichthouder </a:t>
            </a:r>
            <a:r>
              <a:rPr lang="nl-NL" sz="1800" b="1" dirty="0" err="1">
                <a:solidFill>
                  <a:srgbClr val="491966"/>
                </a:solidFill>
                <a:latin typeface="Calibri"/>
                <a:ea typeface="ヒラギノ角ゴ Pro W3"/>
              </a:rPr>
              <a:t>Aw</a:t>
            </a:r>
            <a:endParaRPr lang="nl-NL" sz="1800" b="1" dirty="0">
              <a:solidFill>
                <a:srgbClr val="491966"/>
              </a:solidFill>
              <a:latin typeface="Calibri"/>
              <a:ea typeface="ヒラギノ角ゴ Pro W3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nl-NL" sz="1800" b="1" dirty="0">
                <a:solidFill>
                  <a:srgbClr val="491966"/>
                </a:solidFill>
                <a:latin typeface="Calibri"/>
                <a:ea typeface="ヒラギノ角ゴ Pro W3"/>
              </a:rPr>
              <a:t>       </a:t>
            </a:r>
            <a:endParaRPr lang="nl-NL" sz="1800" b="1" dirty="0">
              <a:solidFill>
                <a:srgbClr val="491966"/>
              </a:solidFill>
              <a:latin typeface="Calibri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572D7B9-7751-4940-BDF0-D43AFC436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312" y="2204864"/>
            <a:ext cx="2139881" cy="20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5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1. Overdracht woningen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Verkoop Vestia bezit in maatwerkgebieden (circa 10.000 woningen)</a:t>
            </a:r>
          </a:p>
          <a:p>
            <a:pPr lvl="1" indent="-358775">
              <a:buBlip>
                <a:blip r:embed="rId2"/>
              </a:buBlip>
              <a:defRPr/>
            </a:pPr>
            <a:r>
              <a:rPr lang="nl-NL" sz="2000" b="1" dirty="0">
                <a:solidFill>
                  <a:srgbClr val="491966"/>
                </a:solidFill>
                <a:latin typeface="Calibri"/>
                <a:ea typeface="ヒラギノ角ゴ Pro W3"/>
              </a:rPr>
              <a:t>Pijnacker-Nootdorp</a:t>
            </a:r>
          </a:p>
          <a:p>
            <a:pPr lvl="2" indent="-358775">
              <a:buBlip>
                <a:blip r:embed="rId2"/>
              </a:buBlip>
              <a:defRPr/>
            </a:pP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Verkocht aan </a:t>
            </a:r>
            <a:r>
              <a:rPr lang="nl-NL" sz="1600" b="1" dirty="0" err="1">
                <a:solidFill>
                  <a:srgbClr val="491966"/>
                </a:solidFill>
                <a:latin typeface="Calibri"/>
                <a:ea typeface="ヒラギノ角ゴ Pro W3"/>
              </a:rPr>
              <a:t>Staedion</a:t>
            </a:r>
            <a:endParaRPr lang="nl-NL" sz="1600" b="1" dirty="0">
              <a:solidFill>
                <a:srgbClr val="491966"/>
              </a:solidFill>
              <a:latin typeface="Calibri"/>
              <a:ea typeface="ヒラギノ角ゴ Pro W3"/>
            </a:endParaRPr>
          </a:p>
          <a:p>
            <a:pPr lvl="1" indent="-358775">
              <a:buBlip>
                <a:blip r:embed="rId2"/>
              </a:buBlip>
              <a:defRPr/>
            </a:pPr>
            <a:r>
              <a:rPr lang="nl-NL" sz="2000" b="1" dirty="0">
                <a:solidFill>
                  <a:srgbClr val="491966"/>
                </a:solidFill>
                <a:latin typeface="Calibri"/>
                <a:ea typeface="ヒラギノ角ゴ Pro W3"/>
              </a:rPr>
              <a:t>Barendrecht</a:t>
            </a:r>
          </a:p>
          <a:p>
            <a:pPr lvl="2" indent="-358775">
              <a:buBlip>
                <a:blip r:embed="rId2"/>
              </a:buBlip>
              <a:defRPr/>
            </a:pP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Verkocht aan </a:t>
            </a:r>
            <a:r>
              <a:rPr lang="nl-NL" sz="1600" b="1" dirty="0" err="1">
                <a:solidFill>
                  <a:srgbClr val="491966"/>
                </a:solidFill>
                <a:latin typeface="Calibri"/>
                <a:ea typeface="ヒラギノ角ゴ Pro W3"/>
              </a:rPr>
              <a:t>Havensteder</a:t>
            </a: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, Patrimonium en </a:t>
            </a:r>
            <a:r>
              <a:rPr lang="nl-NL" sz="1600" b="1" dirty="0" err="1">
                <a:solidFill>
                  <a:srgbClr val="491966"/>
                </a:solidFill>
                <a:latin typeface="Calibri"/>
                <a:ea typeface="ヒラギノ角ゴ Pro W3"/>
              </a:rPr>
              <a:t>Wooncompas</a:t>
            </a:r>
            <a:endParaRPr lang="nl-NL" sz="1600" b="1" dirty="0">
              <a:solidFill>
                <a:srgbClr val="491966"/>
              </a:solidFill>
              <a:latin typeface="Calibri"/>
              <a:ea typeface="ヒラギノ角ゴ Pro W3"/>
            </a:endParaRPr>
          </a:p>
          <a:p>
            <a:pPr lvl="1" indent="-358775">
              <a:buBlip>
                <a:blip r:embed="rId2"/>
              </a:buBlip>
              <a:defRPr/>
            </a:pP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Westland</a:t>
            </a:r>
          </a:p>
          <a:p>
            <a:pPr lvl="2" indent="-358775">
              <a:buBlip>
                <a:blip r:embed="rId2"/>
              </a:buBlip>
              <a:defRPr/>
            </a:pP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Verkocht aan Arcade, Wonen Midden-Delfland, Wonen Wateringen en </a:t>
            </a:r>
            <a:r>
              <a:rPr lang="nl-NL" sz="1600" b="1" dirty="0" err="1">
                <a:solidFill>
                  <a:srgbClr val="491966"/>
                </a:solidFill>
                <a:latin typeface="Calibri"/>
                <a:ea typeface="ヒラギノ角ゴ Pro W3"/>
              </a:rPr>
              <a:t>Wassenaarsche</a:t>
            </a: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 Bouwstichting</a:t>
            </a:r>
            <a:endParaRPr kumimoji="0" lang="nl-NL" sz="16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pPr lvl="1" indent="-358775">
              <a:buBlip>
                <a:blip r:embed="rId2"/>
              </a:buBlip>
              <a:defRPr/>
            </a:pPr>
            <a:r>
              <a:rPr lang="nl-NL" sz="2000" b="1" dirty="0">
                <a:solidFill>
                  <a:srgbClr val="491966"/>
                </a:solidFill>
                <a:latin typeface="Calibri"/>
                <a:ea typeface="ヒラギノ角ゴ Pro W3"/>
              </a:rPr>
              <a:t>Zuidplas</a:t>
            </a:r>
          </a:p>
          <a:p>
            <a:pPr lvl="2" indent="-358775">
              <a:buBlip>
                <a:blip r:embed="rId2"/>
              </a:buBlip>
              <a:defRPr/>
            </a:pP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Overname gesprekken gaande met Woonbron, Mozaïek Wonen en Woonpartners</a:t>
            </a:r>
          </a:p>
          <a:p>
            <a:pPr lvl="1" indent="-358775">
              <a:buBlip>
                <a:blip r:embed="rId2"/>
              </a:buBlip>
              <a:defRPr/>
            </a:pP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Bergeijk</a:t>
            </a:r>
          </a:p>
          <a:p>
            <a:pPr lvl="2" indent="-358775">
              <a:buBlip>
                <a:blip r:embed="rId2"/>
              </a:buBlip>
              <a:defRPr/>
            </a:pP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Overname gespreken gaande met Woningbelang Valkenswaard en De Zaligheden</a:t>
            </a:r>
            <a:endParaRPr kumimoji="0" lang="nl-NL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pPr lvl="1" indent="-358775">
              <a:buBlip>
                <a:blip r:embed="rId2"/>
              </a:buBlip>
              <a:defRPr/>
            </a:pPr>
            <a:r>
              <a:rPr lang="nl-NL" sz="2000" b="1" dirty="0">
                <a:solidFill>
                  <a:srgbClr val="491966"/>
                </a:solidFill>
                <a:latin typeface="Calibri"/>
                <a:ea typeface="ヒラギノ角ゴ Pro W3"/>
              </a:rPr>
              <a:t>Brielle</a:t>
            </a:r>
          </a:p>
          <a:p>
            <a:pPr lvl="2" indent="-358775">
              <a:buBlip>
                <a:blip r:embed="rId2"/>
              </a:buBlip>
              <a:defRPr/>
            </a:pP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Overname gesprekken gaande met De Zes </a:t>
            </a: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K</a:t>
            </a:r>
            <a:r>
              <a:rPr kumimoji="0" lang="nl-NL" sz="1600" b="1" i="0" u="none" strike="noStrike" kern="0" cap="none" spc="0" normalizeH="0" baseline="0" noProof="0" dirty="0" err="1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ernen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, Ressort </a:t>
            </a: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Wonen e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n </a:t>
            </a:r>
            <a:r>
              <a:rPr lang="nl-NL" sz="1600" b="1" dirty="0">
                <a:solidFill>
                  <a:srgbClr val="491966"/>
                </a:solidFill>
                <a:latin typeface="Calibri"/>
                <a:ea typeface="ヒラギノ角ゴ Pro W3"/>
              </a:rPr>
              <a:t>M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aasdelta</a:t>
            </a:r>
            <a:endParaRPr kumimoji="0" lang="nl-NL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040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2. Leningenruil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6"/>
            <a:ext cx="11103024" cy="435334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Aedes congres, 9 februari 2021</a:t>
            </a:r>
          </a:p>
          <a:p>
            <a:pPr>
              <a:buBlip>
                <a:blip r:embed="rId2"/>
              </a:buBlip>
              <a:defRPr/>
            </a:pPr>
            <a:r>
              <a:rPr lang="nl-NL" sz="2400" b="1" dirty="0">
                <a:solidFill>
                  <a:srgbClr val="491966"/>
                </a:solidFill>
                <a:latin typeface="Calibri"/>
                <a:ea typeface="ヒラギノ角ゴ Pro W3"/>
              </a:rPr>
              <a:t>Congresvoorstel onder voorbehoud in- of afstemming </a:t>
            </a:r>
            <a:r>
              <a:rPr lang="nl-NL" sz="2400" b="1" dirty="0" err="1">
                <a:solidFill>
                  <a:srgbClr val="491966"/>
                </a:solidFill>
                <a:latin typeface="Calibri"/>
                <a:ea typeface="ヒラギノ角ゴ Pro W3"/>
              </a:rPr>
              <a:t>RvC’s</a:t>
            </a:r>
            <a:r>
              <a:rPr lang="nl-NL" sz="2400" b="1" dirty="0">
                <a:solidFill>
                  <a:srgbClr val="491966"/>
                </a:solidFill>
                <a:latin typeface="Calibri"/>
                <a:ea typeface="ヒラギノ角ゴ Pro W3"/>
              </a:rPr>
              <a:t> </a:t>
            </a:r>
            <a:r>
              <a:rPr kumimoji="0" 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aangenomen met 88%</a:t>
            </a: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altLang="nl-NL" sz="10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  <a:cs typeface="Arial" panose="020B0604020202020204" pitchFamily="34" charset="0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altLang="nl-NL" sz="28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Informatievoorziening aan commissarissen</a:t>
            </a:r>
          </a:p>
          <a:p>
            <a:pPr marL="358775" marR="0" lvl="0" indent="-358775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VTW Ledenbijeenkomsten over actuele Vestia ontwikkelingen</a:t>
            </a:r>
          </a:p>
          <a:p>
            <a:pPr marL="777875" marR="0" lvl="1" indent="-29845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nl-NL" alt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11 en 16 februari 2021</a:t>
            </a:r>
          </a:p>
          <a:p>
            <a:pPr marL="777875" marR="0" lvl="1" indent="-29845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nl-NL" alt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Presentaties van ACV, RvB Vestia en VTW werkgroep Vestia</a:t>
            </a: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nl-NL" altLang="nl-NL" sz="10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  <a:cs typeface="Arial" panose="020B0604020202020204" pitchFamily="34" charset="0"/>
            </a:endParaRPr>
          </a:p>
          <a:p>
            <a:pPr marL="358775" marR="0" lvl="0" indent="-358775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Besprekingen en besluitvorming structurele oplossing Vestia in </a:t>
            </a:r>
            <a:r>
              <a:rPr kumimoji="0" lang="nl-NL" altLang="nl-NL" sz="2400" b="1" i="0" u="none" strike="noStrike" kern="0" cap="none" spc="0" normalizeH="0" baseline="0" noProof="0" dirty="0" err="1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RvC’s</a:t>
            </a:r>
            <a:endParaRPr kumimoji="0" lang="nl-NL" altLang="nl-NL" sz="2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  <a:cs typeface="Arial" panose="020B0604020202020204" pitchFamily="34" charset="0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nl-NL" altLang="nl-NL" sz="10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  <a:cs typeface="Arial" panose="020B0604020202020204" pitchFamily="34" charset="0"/>
            </a:endParaRPr>
          </a:p>
          <a:p>
            <a:pPr marL="358775" marR="0" lvl="0" indent="-358775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nl-NL" altLang="nl-NL" sz="24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Tekenen individuele verklaringen van corporaties over deelname aan de </a:t>
            </a:r>
            <a:r>
              <a:rPr kumimoji="0" lang="nl-NL" altLang="nl-NL" sz="2400" b="1" i="0" u="none" strike="noStrike" kern="0" cap="none" spc="0" normalizeH="0" baseline="0" noProof="0" dirty="0" err="1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  <a:cs typeface="Arial" panose="020B0604020202020204" pitchFamily="34" charset="0"/>
              </a:rPr>
              <a:t>leningruil</a:t>
            </a:r>
            <a:endParaRPr kumimoji="0" lang="nl-NL" altLang="nl-NL" sz="2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2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2. Leningenruil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Verklaring deelname </a:t>
            </a:r>
            <a:r>
              <a:rPr lang="nl-NL" altLang="nl-NL" sz="28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leningruil</a:t>
            </a:r>
            <a:endParaRPr lang="nl-NL" altLang="nl-NL" sz="28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Kasstroom-verbetering van € 28.000.000,- per jaar voor Vestia</a:t>
            </a:r>
          </a:p>
          <a:p>
            <a:pPr>
              <a:buBlip>
                <a:blip r:embed="rId2"/>
              </a:buBlip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Bestuur heeft voorstel om bij te dragen aan de </a:t>
            </a:r>
            <a:r>
              <a:rPr lang="nl-NL" altLang="nl-NL" sz="24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leningruil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 met Vestia afgestemd met RvC en voor zover nodig heeft RvC aan het besluit van het bestuur zijn instemming gegeven</a:t>
            </a:r>
          </a:p>
          <a:p>
            <a:pPr>
              <a:buBlip>
                <a:blip r:embed="rId2"/>
              </a:buBlip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Financiële consequenties bedragen niet meer dan € 12 tot € 14 per </a:t>
            </a:r>
            <a:r>
              <a:rPr lang="nl-NL" altLang="nl-NL" sz="24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vhe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 per jaar voor looptijd leningen 40 jaar</a:t>
            </a:r>
          </a:p>
          <a:p>
            <a:pPr lvl="1">
              <a:buBlip>
                <a:blip r:embed="rId2"/>
              </a:buBlip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1">
              <a:buBlip>
                <a:blip r:embed="rId2"/>
              </a:buBlip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endParaRPr lang="nl-NL" altLang="nl-NL" sz="2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marL="0" indent="0">
              <a:buNone/>
              <a:defRPr/>
            </a:pPr>
            <a:endParaRPr lang="nl-NL" altLang="nl-NL" sz="1800" b="1" dirty="0">
              <a:solidFill>
                <a:srgbClr val="491966"/>
              </a:solidFill>
              <a:latin typeface="+mn-lt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9512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2. Leningenruil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1800" b="1" dirty="0">
              <a:solidFill>
                <a:srgbClr val="491966"/>
              </a:solidFill>
              <a:latin typeface="+mn-lt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2000" b="1" dirty="0">
              <a:solidFill>
                <a:srgbClr val="491966"/>
              </a:solidFill>
              <a:latin typeface="+mn-lt"/>
            </a:endParaRPr>
          </a:p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</a:endParaRPr>
          </a:p>
          <a:p>
            <a:pPr marL="0" indent="0">
              <a:buNone/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marL="0" indent="0">
              <a:buNone/>
              <a:defRPr/>
            </a:pPr>
            <a:endParaRPr lang="nl-NL" altLang="nl-NL" sz="18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marL="0" indent="0">
              <a:buNone/>
              <a:defRPr/>
            </a:pPr>
            <a:endParaRPr lang="nl-NL" altLang="nl-NL" sz="18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marL="0" indent="0">
              <a:buNone/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endParaRPr kumimoji="0" lang="nl-NL" sz="20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Bedrag blijft binnen afgesproken bandbreedte voor bijdrage leningenruil (€ 12 - € 14 per </a:t>
            </a:r>
            <a:r>
              <a:rPr kumimoji="0" lang="nl-NL" sz="2000" b="1" i="0" u="none" strike="noStrike" kern="0" cap="none" spc="0" normalizeH="0" baseline="0" noProof="0" dirty="0" err="1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vhe</a:t>
            </a: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491966"/>
                </a:solidFill>
                <a:effectLst/>
                <a:uLnTx/>
                <a:uFillTx/>
                <a:latin typeface="Calibri"/>
                <a:ea typeface="ヒラギノ角ゴ Pro W3"/>
              </a:rPr>
              <a:t>)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55C704D-41BB-4D0D-AB07-E6182D054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67215"/>
              </p:ext>
            </p:extLst>
          </p:nvPr>
        </p:nvGraphicFramePr>
        <p:xfrm>
          <a:off x="1516074" y="1871465"/>
          <a:ext cx="717221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894">
                  <a:extLst>
                    <a:ext uri="{9D8B030D-6E8A-4147-A177-3AD203B41FA5}">
                      <a16:colId xmlns:a16="http://schemas.microsoft.com/office/drawing/2014/main" val="2296457362"/>
                    </a:ext>
                  </a:extLst>
                </a:gridCol>
                <a:gridCol w="1138446">
                  <a:extLst>
                    <a:ext uri="{9D8B030D-6E8A-4147-A177-3AD203B41FA5}">
                      <a16:colId xmlns:a16="http://schemas.microsoft.com/office/drawing/2014/main" val="935033951"/>
                    </a:ext>
                  </a:extLst>
                </a:gridCol>
                <a:gridCol w="2516566">
                  <a:extLst>
                    <a:ext uri="{9D8B030D-6E8A-4147-A177-3AD203B41FA5}">
                      <a16:colId xmlns:a16="http://schemas.microsoft.com/office/drawing/2014/main" val="2302678728"/>
                    </a:ext>
                  </a:extLst>
                </a:gridCol>
                <a:gridCol w="1240308">
                  <a:extLst>
                    <a:ext uri="{9D8B030D-6E8A-4147-A177-3AD203B41FA5}">
                      <a16:colId xmlns:a16="http://schemas.microsoft.com/office/drawing/2014/main" val="1335891215"/>
                    </a:ext>
                  </a:extLst>
                </a:gridCol>
              </a:tblGrid>
              <a:tr h="331410">
                <a:tc>
                  <a:txBody>
                    <a:bodyPr/>
                    <a:lstStyle/>
                    <a:p>
                      <a:r>
                        <a:rPr lang="nl-NL" dirty="0"/>
                        <a:t>Tussenstand 22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019189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r>
                        <a:rPr lang="nl-NL" sz="1400" dirty="0"/>
                        <a:t>Totaal aantal leden (Aedes)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Totaal aantal niet-leden (Aedes)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473022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r>
                        <a:rPr lang="nl-NL" sz="1400" dirty="0"/>
                        <a:t>Vestia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616463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r>
                        <a:rPr lang="nl-NL" sz="1400" dirty="0"/>
                        <a:t>Maatwerk corporaties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870163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r>
                        <a:rPr lang="nl-NL" sz="1400" dirty="0"/>
                        <a:t>WSW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919125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r>
                        <a:rPr lang="nl-NL" sz="1400" dirty="0"/>
                        <a:t>Corporaties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550488"/>
                  </a:ext>
                </a:extLst>
              </a:tr>
              <a:tr h="276175">
                <a:tc>
                  <a:txBody>
                    <a:bodyPr/>
                    <a:lstStyle/>
                    <a:p>
                      <a:r>
                        <a:rPr lang="nl-NL" sz="1400" dirty="0"/>
                        <a:t>Verhuureenheden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2,2 miljoen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91.000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70600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8F3C659D-3DE2-46E9-B8DA-23AC7070D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66520"/>
              </p:ext>
            </p:extLst>
          </p:nvPr>
        </p:nvGraphicFramePr>
        <p:xfrm>
          <a:off x="1516074" y="4179724"/>
          <a:ext cx="717221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050">
                  <a:extLst>
                    <a:ext uri="{9D8B030D-6E8A-4147-A177-3AD203B41FA5}">
                      <a16:colId xmlns:a16="http://schemas.microsoft.com/office/drawing/2014/main" val="1308072593"/>
                    </a:ext>
                  </a:extLst>
                </a:gridCol>
                <a:gridCol w="1140676">
                  <a:extLst>
                    <a:ext uri="{9D8B030D-6E8A-4147-A177-3AD203B41FA5}">
                      <a16:colId xmlns:a16="http://schemas.microsoft.com/office/drawing/2014/main" val="1874176089"/>
                    </a:ext>
                  </a:extLst>
                </a:gridCol>
                <a:gridCol w="2495228">
                  <a:extLst>
                    <a:ext uri="{9D8B030D-6E8A-4147-A177-3AD203B41FA5}">
                      <a16:colId xmlns:a16="http://schemas.microsoft.com/office/drawing/2014/main" val="98037410"/>
                    </a:ext>
                  </a:extLst>
                </a:gridCol>
                <a:gridCol w="1283260">
                  <a:extLst>
                    <a:ext uri="{9D8B030D-6E8A-4147-A177-3AD203B41FA5}">
                      <a16:colId xmlns:a16="http://schemas.microsoft.com/office/drawing/2014/main" val="1985353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Deelname (in </a:t>
                      </a:r>
                      <a:r>
                        <a:rPr lang="nl-NL" sz="1800" dirty="0" err="1"/>
                        <a:t>vhe’s</a:t>
                      </a:r>
                      <a:r>
                        <a:rPr lang="nl-NL" sz="1800" dirty="0"/>
                        <a:t>) aan leningenruil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460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Totaal aantal leden (Aedes)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Totaal aantal niet-leden (Aedes)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24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925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53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later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Geen reactie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407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54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2. Leningenruil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Afwegingskader voor de commissaris bij deelname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4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Governance</a:t>
            </a: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: verantwoordelijkheid eigen corporatie en maatschappelijk belang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Betekenis voor volkshuisvestelijke prestaties en huurders van Vestia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Financiële betekenis voor individuele corporatie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Betekenis voor de sector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400" b="1" dirty="0">
                <a:solidFill>
                  <a:srgbClr val="491966"/>
                </a:solidFill>
                <a:latin typeface="+mn-lt"/>
                <a:ea typeface="ヒラギノ角ゴ Pro W3"/>
              </a:rPr>
              <a:t>Lasten eerlijk verdelen binnen de sector</a:t>
            </a:r>
          </a:p>
          <a:p>
            <a:pPr lvl="1">
              <a:buBlip>
                <a:blip r:embed="rId2"/>
              </a:buBlip>
              <a:defRPr/>
            </a:pPr>
            <a:endParaRPr lang="nl-NL" altLang="nl-NL" sz="2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Gesprekken met </a:t>
            </a:r>
            <a:r>
              <a:rPr lang="nl-NL" altLang="nl-NL" sz="28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nee-zeggers</a:t>
            </a: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, corporaties die niet meedoen</a:t>
            </a:r>
          </a:p>
          <a:p>
            <a:pPr marL="0" indent="0">
              <a:buNone/>
              <a:defRPr/>
            </a:pPr>
            <a:endParaRPr lang="nl-NL" altLang="nl-NL" sz="2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Bestuurlijke afspraak: definitieve go/no go medio 2021</a:t>
            </a:r>
          </a:p>
          <a:p>
            <a:pPr marL="0" indent="0">
              <a:buNone/>
              <a:defRPr/>
            </a:pPr>
            <a:endParaRPr lang="nl-NL" altLang="nl-NL" sz="2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marL="0" indent="0">
              <a:buNone/>
              <a:defRPr/>
            </a:pPr>
            <a:endParaRPr lang="nl-NL" altLang="nl-NL" sz="18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1" indent="-358775">
              <a:buBlip>
                <a:blip r:embed="rId2"/>
              </a:buBlip>
              <a:defRPr/>
            </a:pPr>
            <a:endParaRPr kumimoji="0" lang="nl-NL" sz="1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608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B45C-EC98-43B5-BC8B-A9BDE841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2. Leningenruil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29FE-BF24-4B81-9B3B-619C3493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Na besluit deelname leningenruil -&gt; uitwerking opname lening</a:t>
            </a:r>
          </a:p>
          <a:p>
            <a:pPr marL="479425" lvl="1" indent="0">
              <a:buNone/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  <a:ea typeface="ヒラギノ角ゴ Pro W3"/>
              </a:rPr>
              <a:t>Toetsing RvC / Interne </a:t>
            </a:r>
            <a:r>
              <a:rPr lang="nl-NL" altLang="nl-NL" sz="28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governance</a:t>
            </a:r>
            <a:endParaRPr lang="nl-NL" altLang="nl-NL" sz="28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1"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Voldoet voorstel en contract leningenruil (concrete uitwerking) aan Congresbesluit / Verklaring deelname </a:t>
            </a:r>
            <a:r>
              <a:rPr lang="nl-NL" altLang="nl-NL" sz="20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leningruil</a:t>
            </a: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, en bijdrage van max. € 14 per jaar per </a:t>
            </a:r>
            <a:r>
              <a:rPr lang="nl-NL" altLang="nl-NL" sz="20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vhe</a:t>
            </a: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 gedurende 40 jaar?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Voldoet het aan de voorwaarden van borgbaarheid van Vestia en fiscaliteit?</a:t>
            </a:r>
          </a:p>
          <a:p>
            <a:pPr lvl="1">
              <a:buBlip>
                <a:blip r:embed="rId2"/>
              </a:buBlip>
              <a:defRPr/>
            </a:pP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Voldoet de leningenruil aan alle interne </a:t>
            </a:r>
            <a:r>
              <a:rPr lang="nl-NL" altLang="nl-NL" sz="20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governance</a:t>
            </a: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 vereisten?</a:t>
            </a:r>
          </a:p>
          <a:p>
            <a:pPr lvl="2">
              <a:buBlip>
                <a:blip r:embed="rId2"/>
              </a:buBlip>
              <a:defRPr/>
            </a:pPr>
            <a:r>
              <a:rPr lang="nl-NL" altLang="nl-NL" sz="20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Passendheid</a:t>
            </a: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 </a:t>
            </a:r>
            <a:r>
              <a:rPr lang="nl-NL" altLang="nl-NL" sz="20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Treasury</a:t>
            </a: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 statuut / </a:t>
            </a:r>
            <a:r>
              <a:rPr lang="nl-NL" altLang="nl-NL" sz="2000" b="1" dirty="0" err="1">
                <a:solidFill>
                  <a:srgbClr val="491966"/>
                </a:solidFill>
                <a:latin typeface="+mn-lt"/>
                <a:ea typeface="ヒラギノ角ゴ Pro W3"/>
              </a:rPr>
              <a:t>Treasuryplan</a:t>
            </a:r>
            <a:r>
              <a:rPr lang="nl-NL" altLang="nl-NL" sz="2000" b="1" dirty="0">
                <a:solidFill>
                  <a:srgbClr val="491966"/>
                </a:solidFill>
                <a:latin typeface="+mn-lt"/>
                <a:ea typeface="ヒラギノ角ゴ Pro W3"/>
              </a:rPr>
              <a:t> 2021 / Financieel reglement</a:t>
            </a:r>
          </a:p>
          <a:p>
            <a:pPr lvl="2">
              <a:buBlip>
                <a:blip r:embed="rId2"/>
              </a:buBlip>
              <a:defRPr/>
            </a:pPr>
            <a:endParaRPr lang="nl-NL" altLang="nl-NL" sz="1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r>
              <a:rPr lang="nl-NL" altLang="nl-NL" sz="2800" b="1" dirty="0">
                <a:solidFill>
                  <a:srgbClr val="491966"/>
                </a:solidFill>
                <a:latin typeface="+mn-lt"/>
              </a:rPr>
              <a:t>Ondersteuning / hulp van bestuurlijk regisseur en </a:t>
            </a:r>
            <a:r>
              <a:rPr lang="nl-NL" altLang="nl-NL" sz="2800" b="1" dirty="0" err="1">
                <a:solidFill>
                  <a:srgbClr val="491966"/>
                </a:solidFill>
                <a:latin typeface="+mn-lt"/>
              </a:rPr>
              <a:t>Aw</a:t>
            </a:r>
            <a:r>
              <a:rPr lang="nl-NL" altLang="nl-NL" sz="2800" b="1" dirty="0">
                <a:solidFill>
                  <a:srgbClr val="491966"/>
                </a:solidFill>
                <a:latin typeface="+mn-lt"/>
              </a:rPr>
              <a:t> mogelijk</a:t>
            </a:r>
          </a:p>
          <a:p>
            <a:pPr lvl="1">
              <a:buBlip>
                <a:blip r:embed="rId2"/>
              </a:buBlip>
              <a:defRPr/>
            </a:pPr>
            <a:endParaRPr lang="nl-NL" altLang="nl-NL" sz="24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>
              <a:buBlip>
                <a:blip r:embed="rId2"/>
              </a:buBlip>
              <a:defRPr/>
            </a:pPr>
            <a:endParaRPr lang="nl-NL" altLang="nl-NL" sz="20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marL="0" indent="0">
              <a:buNone/>
              <a:defRPr/>
            </a:pPr>
            <a:endParaRPr lang="nl-NL" altLang="nl-NL" sz="1800" b="1" dirty="0">
              <a:solidFill>
                <a:srgbClr val="491966"/>
              </a:solidFill>
              <a:latin typeface="+mn-lt"/>
              <a:ea typeface="ヒラギノ角ゴ Pro W3"/>
            </a:endParaRPr>
          </a:p>
          <a:p>
            <a:pPr lvl="1" indent="-358775">
              <a:buBlip>
                <a:blip r:embed="rId2"/>
              </a:buBlip>
              <a:defRPr/>
            </a:pPr>
            <a:endParaRPr kumimoji="0" lang="nl-NL" sz="1400" b="1" i="0" u="none" strike="noStrike" kern="0" cap="none" spc="0" normalizeH="0" baseline="0" noProof="0" dirty="0">
              <a:ln>
                <a:noFill/>
              </a:ln>
              <a:solidFill>
                <a:srgbClr val="491966"/>
              </a:solidFill>
              <a:effectLst/>
              <a:uLnTx/>
              <a:uFillTx/>
              <a:latin typeface="Calibri"/>
              <a:ea typeface="ヒラギノ角ゴ Pro W3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47091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1_Office-th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-thema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-th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957</Words>
  <Application>Microsoft Office PowerPoint</Application>
  <PresentationFormat>Breedbeeld</PresentationFormat>
  <Paragraphs>184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Lucida Grande</vt:lpstr>
      <vt:lpstr>1_Office-thema</vt:lpstr>
      <vt:lpstr>Stand van zaken Vestia</vt:lpstr>
      <vt:lpstr>       Stand van zaken Vestia</vt:lpstr>
      <vt:lpstr>          Terugblik</vt:lpstr>
      <vt:lpstr>    1. Overdracht woningen</vt:lpstr>
      <vt:lpstr>     2. Leningenruil</vt:lpstr>
      <vt:lpstr>     2. Leningenruil</vt:lpstr>
      <vt:lpstr>     2. Leningenruil</vt:lpstr>
      <vt:lpstr>     2. Leningenruil</vt:lpstr>
      <vt:lpstr>     2. Leningenruil</vt:lpstr>
      <vt:lpstr>     3. Splitsing Vestia</vt:lpstr>
      <vt:lpstr>  4. Bijdragen BZK, WSW en Aw</vt:lpstr>
      <vt:lpstr>  4. Bijdragen BZK, WSW en Aw</vt:lpstr>
      <vt:lpstr>  4. Bijdragen BZK, WSW en Aw</vt:lpstr>
      <vt:lpstr>       Tijdspad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Syl van Beusekom</dc:creator>
  <cp:lastModifiedBy>Syl van Beusekom</cp:lastModifiedBy>
  <cp:revision>82</cp:revision>
  <cp:lastPrinted>2015-01-12T13:56:06Z</cp:lastPrinted>
  <dcterms:created xsi:type="dcterms:W3CDTF">2019-02-11T10:31:37Z</dcterms:created>
  <dcterms:modified xsi:type="dcterms:W3CDTF">2021-06-25T13:08:52Z</dcterms:modified>
</cp:coreProperties>
</file>