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6" r:id="rId2"/>
    <p:sldMasterId id="2147483735" r:id="rId3"/>
    <p:sldMasterId id="2147483743" r:id="rId4"/>
    <p:sldMasterId id="2147483751" r:id="rId5"/>
    <p:sldMasterId id="2147483773" r:id="rId6"/>
    <p:sldMasterId id="2147483760" r:id="rId7"/>
  </p:sldMasterIdLst>
  <p:notesMasterIdLst>
    <p:notesMasterId r:id="rId23"/>
  </p:notesMasterIdLst>
  <p:handoutMasterIdLst>
    <p:handoutMasterId r:id="rId24"/>
  </p:handoutMasterIdLst>
  <p:sldIdLst>
    <p:sldId id="401" r:id="rId8"/>
    <p:sldId id="402" r:id="rId9"/>
    <p:sldId id="403" r:id="rId10"/>
    <p:sldId id="409" r:id="rId11"/>
    <p:sldId id="416" r:id="rId12"/>
    <p:sldId id="404" r:id="rId13"/>
    <p:sldId id="405" r:id="rId14"/>
    <p:sldId id="415" r:id="rId15"/>
    <p:sldId id="410" r:id="rId16"/>
    <p:sldId id="411" r:id="rId17"/>
    <p:sldId id="412" r:id="rId18"/>
    <p:sldId id="413" r:id="rId19"/>
    <p:sldId id="407" r:id="rId20"/>
    <p:sldId id="408" r:id="rId21"/>
    <p:sldId id="414" r:id="rId22"/>
  </p:sldIdLst>
  <p:sldSz cx="10693400" cy="7561263"/>
  <p:notesSz cx="6797675" cy="9926638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376916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753831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13074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507663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1884578" algn="l" defTabSz="75383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261494" algn="l" defTabSz="75383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2638410" algn="l" defTabSz="75383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015325" algn="l" defTabSz="75383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969696"/>
    <a:srgbClr val="FFD100"/>
    <a:srgbClr val="FF8200"/>
    <a:srgbClr val="007749"/>
    <a:srgbClr val="BA0C2F"/>
    <a:srgbClr val="41B6E6"/>
    <a:srgbClr val="1A3877"/>
    <a:srgbClr val="003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870" autoAdjust="0"/>
  </p:normalViewPr>
  <p:slideViewPr>
    <p:cSldViewPr>
      <p:cViewPr>
        <p:scale>
          <a:sx n="75" d="100"/>
          <a:sy n="75" d="100"/>
        </p:scale>
        <p:origin x="-2280" y="-870"/>
      </p:cViewPr>
      <p:guideLst>
        <p:guide orient="horz" pos="1015"/>
        <p:guide orient="horz" pos="2669"/>
        <p:guide orient="horz" pos="4322"/>
        <p:guide pos="866"/>
        <p:guide pos="6332"/>
        <p:guide pos="3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js\Documents\20160920%20vtw%20def%20analyse%201.2%20bewerking%20pj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figuren!$B$1</c:f>
              <c:strCache>
                <c:ptCount val="1"/>
                <c:pt idx="0">
                  <c:v>Aanspreekbaarheid in verantwoording</c:v>
                </c:pt>
              </c:strCache>
            </c:strRef>
          </c:tx>
          <c:invertIfNegative val="0"/>
          <c:val>
            <c:numRef>
              <c:f>figuren!$B$2:$B$273</c:f>
              <c:numCache>
                <c:formatCode>General</c:formatCode>
                <c:ptCount val="272"/>
                <c:pt idx="0">
                  <c:v>25</c:v>
                </c:pt>
                <c:pt idx="1">
                  <c:v>29</c:v>
                </c:pt>
                <c:pt idx="2">
                  <c:v>32</c:v>
                </c:pt>
                <c:pt idx="3">
                  <c:v>33</c:v>
                </c:pt>
                <c:pt idx="4">
                  <c:v>33</c:v>
                </c:pt>
                <c:pt idx="5">
                  <c:v>36</c:v>
                </c:pt>
                <c:pt idx="6">
                  <c:v>44</c:v>
                </c:pt>
                <c:pt idx="7">
                  <c:v>45</c:v>
                </c:pt>
                <c:pt idx="8">
                  <c:v>51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56</c:v>
                </c:pt>
                <c:pt idx="13">
                  <c:v>56</c:v>
                </c:pt>
                <c:pt idx="14">
                  <c:v>57</c:v>
                </c:pt>
                <c:pt idx="15">
                  <c:v>57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64</c:v>
                </c:pt>
                <c:pt idx="23">
                  <c:v>68</c:v>
                </c:pt>
                <c:pt idx="24">
                  <c:v>70</c:v>
                </c:pt>
                <c:pt idx="25">
                  <c:v>71</c:v>
                </c:pt>
                <c:pt idx="26">
                  <c:v>72</c:v>
                </c:pt>
                <c:pt idx="27">
                  <c:v>73</c:v>
                </c:pt>
                <c:pt idx="28">
                  <c:v>77</c:v>
                </c:pt>
                <c:pt idx="29">
                  <c:v>77</c:v>
                </c:pt>
                <c:pt idx="30">
                  <c:v>83</c:v>
                </c:pt>
                <c:pt idx="31">
                  <c:v>84</c:v>
                </c:pt>
                <c:pt idx="32">
                  <c:v>86</c:v>
                </c:pt>
                <c:pt idx="33">
                  <c:v>86</c:v>
                </c:pt>
                <c:pt idx="34">
                  <c:v>88</c:v>
                </c:pt>
                <c:pt idx="35">
                  <c:v>89</c:v>
                </c:pt>
                <c:pt idx="36">
                  <c:v>89</c:v>
                </c:pt>
                <c:pt idx="37">
                  <c:v>89</c:v>
                </c:pt>
                <c:pt idx="38">
                  <c:v>89</c:v>
                </c:pt>
                <c:pt idx="39">
                  <c:v>89</c:v>
                </c:pt>
                <c:pt idx="40">
                  <c:v>93</c:v>
                </c:pt>
                <c:pt idx="41">
                  <c:v>94</c:v>
                </c:pt>
                <c:pt idx="42">
                  <c:v>95</c:v>
                </c:pt>
                <c:pt idx="43">
                  <c:v>95</c:v>
                </c:pt>
                <c:pt idx="44">
                  <c:v>96</c:v>
                </c:pt>
                <c:pt idx="45">
                  <c:v>98</c:v>
                </c:pt>
                <c:pt idx="46">
                  <c:v>99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103</c:v>
                </c:pt>
                <c:pt idx="52">
                  <c:v>103</c:v>
                </c:pt>
                <c:pt idx="53">
                  <c:v>105</c:v>
                </c:pt>
                <c:pt idx="54">
                  <c:v>106</c:v>
                </c:pt>
                <c:pt idx="55">
                  <c:v>107</c:v>
                </c:pt>
                <c:pt idx="56">
                  <c:v>107</c:v>
                </c:pt>
                <c:pt idx="57">
                  <c:v>108</c:v>
                </c:pt>
                <c:pt idx="58">
                  <c:v>108</c:v>
                </c:pt>
                <c:pt idx="59">
                  <c:v>108</c:v>
                </c:pt>
                <c:pt idx="60">
                  <c:v>109</c:v>
                </c:pt>
                <c:pt idx="61">
                  <c:v>110</c:v>
                </c:pt>
                <c:pt idx="62">
                  <c:v>112</c:v>
                </c:pt>
                <c:pt idx="63">
                  <c:v>113</c:v>
                </c:pt>
                <c:pt idx="64">
                  <c:v>116</c:v>
                </c:pt>
                <c:pt idx="65">
                  <c:v>116</c:v>
                </c:pt>
                <c:pt idx="66">
                  <c:v>118</c:v>
                </c:pt>
                <c:pt idx="67">
                  <c:v>120</c:v>
                </c:pt>
                <c:pt idx="68">
                  <c:v>123</c:v>
                </c:pt>
                <c:pt idx="69">
                  <c:v>124</c:v>
                </c:pt>
                <c:pt idx="70">
                  <c:v>126</c:v>
                </c:pt>
                <c:pt idx="71">
                  <c:v>126</c:v>
                </c:pt>
                <c:pt idx="72">
                  <c:v>126</c:v>
                </c:pt>
                <c:pt idx="73">
                  <c:v>128</c:v>
                </c:pt>
                <c:pt idx="74">
                  <c:v>128</c:v>
                </c:pt>
                <c:pt idx="75">
                  <c:v>129</c:v>
                </c:pt>
                <c:pt idx="76">
                  <c:v>130</c:v>
                </c:pt>
                <c:pt idx="77">
                  <c:v>133</c:v>
                </c:pt>
                <c:pt idx="78">
                  <c:v>133</c:v>
                </c:pt>
                <c:pt idx="79">
                  <c:v>134</c:v>
                </c:pt>
                <c:pt idx="80">
                  <c:v>134</c:v>
                </c:pt>
                <c:pt idx="81">
                  <c:v>135</c:v>
                </c:pt>
                <c:pt idx="82">
                  <c:v>136</c:v>
                </c:pt>
                <c:pt idx="83">
                  <c:v>137</c:v>
                </c:pt>
                <c:pt idx="84">
                  <c:v>138</c:v>
                </c:pt>
                <c:pt idx="85">
                  <c:v>139</c:v>
                </c:pt>
                <c:pt idx="86">
                  <c:v>139</c:v>
                </c:pt>
                <c:pt idx="87">
                  <c:v>140</c:v>
                </c:pt>
                <c:pt idx="88">
                  <c:v>140</c:v>
                </c:pt>
                <c:pt idx="89">
                  <c:v>140</c:v>
                </c:pt>
                <c:pt idx="90">
                  <c:v>141</c:v>
                </c:pt>
                <c:pt idx="91">
                  <c:v>142</c:v>
                </c:pt>
                <c:pt idx="92">
                  <c:v>144</c:v>
                </c:pt>
                <c:pt idx="93">
                  <c:v>144</c:v>
                </c:pt>
                <c:pt idx="94">
                  <c:v>144</c:v>
                </c:pt>
                <c:pt idx="95">
                  <c:v>145</c:v>
                </c:pt>
                <c:pt idx="96">
                  <c:v>145</c:v>
                </c:pt>
                <c:pt idx="97">
                  <c:v>146</c:v>
                </c:pt>
                <c:pt idx="98">
                  <c:v>151</c:v>
                </c:pt>
                <c:pt idx="99">
                  <c:v>153</c:v>
                </c:pt>
                <c:pt idx="100">
                  <c:v>153</c:v>
                </c:pt>
                <c:pt idx="101">
                  <c:v>156</c:v>
                </c:pt>
                <c:pt idx="102">
                  <c:v>158</c:v>
                </c:pt>
                <c:pt idx="103">
                  <c:v>161</c:v>
                </c:pt>
                <c:pt idx="104">
                  <c:v>161</c:v>
                </c:pt>
                <c:pt idx="105">
                  <c:v>162</c:v>
                </c:pt>
                <c:pt idx="106">
                  <c:v>166</c:v>
                </c:pt>
                <c:pt idx="107">
                  <c:v>167</c:v>
                </c:pt>
                <c:pt idx="108">
                  <c:v>169</c:v>
                </c:pt>
                <c:pt idx="109">
                  <c:v>171</c:v>
                </c:pt>
                <c:pt idx="110">
                  <c:v>172</c:v>
                </c:pt>
                <c:pt idx="111">
                  <c:v>173</c:v>
                </c:pt>
                <c:pt idx="112">
                  <c:v>174</c:v>
                </c:pt>
                <c:pt idx="113">
                  <c:v>175</c:v>
                </c:pt>
                <c:pt idx="114">
                  <c:v>176</c:v>
                </c:pt>
                <c:pt idx="115">
                  <c:v>177</c:v>
                </c:pt>
                <c:pt idx="116">
                  <c:v>177</c:v>
                </c:pt>
                <c:pt idx="117">
                  <c:v>178</c:v>
                </c:pt>
                <c:pt idx="118">
                  <c:v>178</c:v>
                </c:pt>
                <c:pt idx="119">
                  <c:v>179</c:v>
                </c:pt>
                <c:pt idx="120">
                  <c:v>179</c:v>
                </c:pt>
                <c:pt idx="121">
                  <c:v>181</c:v>
                </c:pt>
                <c:pt idx="122">
                  <c:v>181</c:v>
                </c:pt>
                <c:pt idx="123">
                  <c:v>181</c:v>
                </c:pt>
                <c:pt idx="124">
                  <c:v>182</c:v>
                </c:pt>
                <c:pt idx="125">
                  <c:v>184</c:v>
                </c:pt>
                <c:pt idx="126">
                  <c:v>184</c:v>
                </c:pt>
                <c:pt idx="127">
                  <c:v>185</c:v>
                </c:pt>
                <c:pt idx="128">
                  <c:v>186</c:v>
                </c:pt>
                <c:pt idx="129">
                  <c:v>186</c:v>
                </c:pt>
                <c:pt idx="130">
                  <c:v>186</c:v>
                </c:pt>
                <c:pt idx="131">
                  <c:v>187</c:v>
                </c:pt>
                <c:pt idx="132">
                  <c:v>189</c:v>
                </c:pt>
                <c:pt idx="133">
                  <c:v>189</c:v>
                </c:pt>
                <c:pt idx="134">
                  <c:v>189</c:v>
                </c:pt>
                <c:pt idx="135">
                  <c:v>190</c:v>
                </c:pt>
                <c:pt idx="136">
                  <c:v>190</c:v>
                </c:pt>
                <c:pt idx="137">
                  <c:v>190</c:v>
                </c:pt>
                <c:pt idx="138">
                  <c:v>190</c:v>
                </c:pt>
                <c:pt idx="139">
                  <c:v>190</c:v>
                </c:pt>
                <c:pt idx="140">
                  <c:v>192</c:v>
                </c:pt>
                <c:pt idx="141">
                  <c:v>194</c:v>
                </c:pt>
                <c:pt idx="142">
                  <c:v>195</c:v>
                </c:pt>
                <c:pt idx="143">
                  <c:v>195</c:v>
                </c:pt>
                <c:pt idx="144">
                  <c:v>195</c:v>
                </c:pt>
                <c:pt idx="145">
                  <c:v>197</c:v>
                </c:pt>
                <c:pt idx="146">
                  <c:v>197</c:v>
                </c:pt>
                <c:pt idx="147">
                  <c:v>199</c:v>
                </c:pt>
                <c:pt idx="148">
                  <c:v>200</c:v>
                </c:pt>
                <c:pt idx="149">
                  <c:v>202</c:v>
                </c:pt>
                <c:pt idx="150">
                  <c:v>203</c:v>
                </c:pt>
                <c:pt idx="151">
                  <c:v>203</c:v>
                </c:pt>
                <c:pt idx="152">
                  <c:v>203</c:v>
                </c:pt>
                <c:pt idx="153">
                  <c:v>204</c:v>
                </c:pt>
                <c:pt idx="154">
                  <c:v>206</c:v>
                </c:pt>
                <c:pt idx="155">
                  <c:v>207</c:v>
                </c:pt>
                <c:pt idx="156">
                  <c:v>207</c:v>
                </c:pt>
                <c:pt idx="157">
                  <c:v>207</c:v>
                </c:pt>
                <c:pt idx="158">
                  <c:v>208</c:v>
                </c:pt>
                <c:pt idx="159">
                  <c:v>208</c:v>
                </c:pt>
                <c:pt idx="160">
                  <c:v>208</c:v>
                </c:pt>
                <c:pt idx="161">
                  <c:v>209</c:v>
                </c:pt>
                <c:pt idx="162">
                  <c:v>210</c:v>
                </c:pt>
                <c:pt idx="163">
                  <c:v>211</c:v>
                </c:pt>
                <c:pt idx="164">
                  <c:v>211</c:v>
                </c:pt>
                <c:pt idx="165">
                  <c:v>212</c:v>
                </c:pt>
                <c:pt idx="166">
                  <c:v>214</c:v>
                </c:pt>
                <c:pt idx="167">
                  <c:v>214</c:v>
                </c:pt>
                <c:pt idx="168">
                  <c:v>215</c:v>
                </c:pt>
                <c:pt idx="169">
                  <c:v>215</c:v>
                </c:pt>
                <c:pt idx="170">
                  <c:v>215</c:v>
                </c:pt>
                <c:pt idx="171">
                  <c:v>217</c:v>
                </c:pt>
                <c:pt idx="172">
                  <c:v>218</c:v>
                </c:pt>
                <c:pt idx="173">
                  <c:v>221</c:v>
                </c:pt>
                <c:pt idx="174">
                  <c:v>222</c:v>
                </c:pt>
                <c:pt idx="175">
                  <c:v>222</c:v>
                </c:pt>
                <c:pt idx="176">
                  <c:v>222</c:v>
                </c:pt>
                <c:pt idx="177">
                  <c:v>223</c:v>
                </c:pt>
                <c:pt idx="178">
                  <c:v>224</c:v>
                </c:pt>
                <c:pt idx="179">
                  <c:v>225</c:v>
                </c:pt>
                <c:pt idx="180">
                  <c:v>225</c:v>
                </c:pt>
                <c:pt idx="181">
                  <c:v>226</c:v>
                </c:pt>
                <c:pt idx="182">
                  <c:v>226</c:v>
                </c:pt>
                <c:pt idx="183">
                  <c:v>227</c:v>
                </c:pt>
                <c:pt idx="184">
                  <c:v>228</c:v>
                </c:pt>
                <c:pt idx="185">
                  <c:v>229</c:v>
                </c:pt>
                <c:pt idx="186">
                  <c:v>230</c:v>
                </c:pt>
                <c:pt idx="187">
                  <c:v>235</c:v>
                </c:pt>
                <c:pt idx="188">
                  <c:v>238</c:v>
                </c:pt>
                <c:pt idx="189">
                  <c:v>238</c:v>
                </c:pt>
                <c:pt idx="190">
                  <c:v>238</c:v>
                </c:pt>
                <c:pt idx="191">
                  <c:v>239</c:v>
                </c:pt>
                <c:pt idx="192">
                  <c:v>239</c:v>
                </c:pt>
                <c:pt idx="193">
                  <c:v>239</c:v>
                </c:pt>
                <c:pt idx="194">
                  <c:v>240</c:v>
                </c:pt>
                <c:pt idx="195">
                  <c:v>240</c:v>
                </c:pt>
                <c:pt idx="196">
                  <c:v>240</c:v>
                </c:pt>
                <c:pt idx="197">
                  <c:v>245</c:v>
                </c:pt>
                <c:pt idx="198">
                  <c:v>247</c:v>
                </c:pt>
                <c:pt idx="199">
                  <c:v>248</c:v>
                </c:pt>
                <c:pt idx="200">
                  <c:v>251</c:v>
                </c:pt>
                <c:pt idx="201">
                  <c:v>252</c:v>
                </c:pt>
                <c:pt idx="202">
                  <c:v>252</c:v>
                </c:pt>
                <c:pt idx="203">
                  <c:v>253</c:v>
                </c:pt>
                <c:pt idx="204">
                  <c:v>254</c:v>
                </c:pt>
                <c:pt idx="205">
                  <c:v>255</c:v>
                </c:pt>
                <c:pt idx="206">
                  <c:v>256</c:v>
                </c:pt>
                <c:pt idx="207">
                  <c:v>256</c:v>
                </c:pt>
                <c:pt idx="208">
                  <c:v>260</c:v>
                </c:pt>
                <c:pt idx="209">
                  <c:v>260</c:v>
                </c:pt>
                <c:pt idx="210">
                  <c:v>260</c:v>
                </c:pt>
                <c:pt idx="211">
                  <c:v>261</c:v>
                </c:pt>
                <c:pt idx="212">
                  <c:v>262</c:v>
                </c:pt>
                <c:pt idx="213">
                  <c:v>271</c:v>
                </c:pt>
                <c:pt idx="214">
                  <c:v>277</c:v>
                </c:pt>
                <c:pt idx="215">
                  <c:v>279</c:v>
                </c:pt>
                <c:pt idx="216">
                  <c:v>282</c:v>
                </c:pt>
                <c:pt idx="217">
                  <c:v>282</c:v>
                </c:pt>
                <c:pt idx="218">
                  <c:v>288</c:v>
                </c:pt>
                <c:pt idx="219">
                  <c:v>290</c:v>
                </c:pt>
                <c:pt idx="220">
                  <c:v>291</c:v>
                </c:pt>
                <c:pt idx="221">
                  <c:v>292</c:v>
                </c:pt>
                <c:pt idx="222">
                  <c:v>294</c:v>
                </c:pt>
                <c:pt idx="223">
                  <c:v>294</c:v>
                </c:pt>
                <c:pt idx="224">
                  <c:v>294</c:v>
                </c:pt>
                <c:pt idx="225">
                  <c:v>294</c:v>
                </c:pt>
                <c:pt idx="226">
                  <c:v>296</c:v>
                </c:pt>
                <c:pt idx="227">
                  <c:v>299</c:v>
                </c:pt>
                <c:pt idx="228">
                  <c:v>301</c:v>
                </c:pt>
                <c:pt idx="229">
                  <c:v>302</c:v>
                </c:pt>
                <c:pt idx="230">
                  <c:v>305</c:v>
                </c:pt>
                <c:pt idx="231">
                  <c:v>307</c:v>
                </c:pt>
                <c:pt idx="232">
                  <c:v>309</c:v>
                </c:pt>
                <c:pt idx="233">
                  <c:v>309</c:v>
                </c:pt>
                <c:pt idx="234">
                  <c:v>311</c:v>
                </c:pt>
                <c:pt idx="235">
                  <c:v>313</c:v>
                </c:pt>
                <c:pt idx="236">
                  <c:v>317</c:v>
                </c:pt>
                <c:pt idx="237">
                  <c:v>332</c:v>
                </c:pt>
                <c:pt idx="238">
                  <c:v>333</c:v>
                </c:pt>
                <c:pt idx="239">
                  <c:v>336</c:v>
                </c:pt>
                <c:pt idx="240">
                  <c:v>339</c:v>
                </c:pt>
                <c:pt idx="241">
                  <c:v>347</c:v>
                </c:pt>
                <c:pt idx="242">
                  <c:v>350</c:v>
                </c:pt>
                <c:pt idx="243">
                  <c:v>351</c:v>
                </c:pt>
                <c:pt idx="244">
                  <c:v>352</c:v>
                </c:pt>
                <c:pt idx="245">
                  <c:v>359</c:v>
                </c:pt>
                <c:pt idx="246">
                  <c:v>362</c:v>
                </c:pt>
                <c:pt idx="247">
                  <c:v>363</c:v>
                </c:pt>
                <c:pt idx="248">
                  <c:v>365</c:v>
                </c:pt>
                <c:pt idx="249">
                  <c:v>367</c:v>
                </c:pt>
                <c:pt idx="250">
                  <c:v>373</c:v>
                </c:pt>
                <c:pt idx="251">
                  <c:v>375</c:v>
                </c:pt>
                <c:pt idx="252">
                  <c:v>378</c:v>
                </c:pt>
                <c:pt idx="253">
                  <c:v>378</c:v>
                </c:pt>
                <c:pt idx="254">
                  <c:v>400</c:v>
                </c:pt>
                <c:pt idx="255">
                  <c:v>412</c:v>
                </c:pt>
                <c:pt idx="256">
                  <c:v>412</c:v>
                </c:pt>
                <c:pt idx="257">
                  <c:v>417</c:v>
                </c:pt>
                <c:pt idx="258">
                  <c:v>443</c:v>
                </c:pt>
                <c:pt idx="259">
                  <c:v>445</c:v>
                </c:pt>
                <c:pt idx="260">
                  <c:v>451</c:v>
                </c:pt>
                <c:pt idx="261">
                  <c:v>456</c:v>
                </c:pt>
                <c:pt idx="262">
                  <c:v>501</c:v>
                </c:pt>
                <c:pt idx="263">
                  <c:v>506</c:v>
                </c:pt>
                <c:pt idx="264">
                  <c:v>507</c:v>
                </c:pt>
                <c:pt idx="265">
                  <c:v>512</c:v>
                </c:pt>
                <c:pt idx="266">
                  <c:v>545</c:v>
                </c:pt>
                <c:pt idx="267">
                  <c:v>552</c:v>
                </c:pt>
                <c:pt idx="268">
                  <c:v>577</c:v>
                </c:pt>
                <c:pt idx="269">
                  <c:v>615</c:v>
                </c:pt>
                <c:pt idx="270">
                  <c:v>625</c:v>
                </c:pt>
                <c:pt idx="271">
                  <c:v>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08544"/>
        <c:axId val="65733760"/>
      </c:barChart>
      <c:catAx>
        <c:axId val="94508544"/>
        <c:scaling>
          <c:orientation val="minMax"/>
        </c:scaling>
        <c:delete val="1"/>
        <c:axPos val="b"/>
        <c:majorTickMark val="out"/>
        <c:minorTickMark val="none"/>
        <c:tickLblPos val="nextTo"/>
        <c:crossAx val="65733760"/>
        <c:crosses val="autoZero"/>
        <c:auto val="1"/>
        <c:lblAlgn val="ctr"/>
        <c:lblOffset val="100"/>
        <c:noMultiLvlLbl val="0"/>
      </c:catAx>
      <c:valAx>
        <c:axId val="65733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5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53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E4EB45-C698-4571-AF55-7A37E660BAC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241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7691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5383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30747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076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884578" algn="l" defTabSz="753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61494" algn="l" defTabSz="753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38410" algn="l" defTabSz="753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15325" algn="l" defTabSz="753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Meer info over waar de </a:t>
            </a:r>
            <a:r>
              <a:rPr lang="nl-NL" dirty="0" err="1" smtClean="0"/>
              <a:t>categorien</a:t>
            </a:r>
            <a:r>
              <a:rPr lang="nl-NL" dirty="0" smtClean="0"/>
              <a:t> uit zijn opgebouwd.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Dus: onder elke categorie liggen indicatoren die getoetst zijn.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De 7 VTW Handreiking. Toezichthoudend, </a:t>
            </a:r>
            <a:r>
              <a:rPr lang="nl-NL" baseline="0" dirty="0" err="1" smtClean="0"/>
              <a:t>governance</a:t>
            </a:r>
            <a:r>
              <a:rPr lang="nl-NL" baseline="0" dirty="0" smtClean="0"/>
              <a:t>, werkgevers, adviserend, samenstelling. Opgebouwd zoals in de VTW handreiking en de </a:t>
            </a:r>
            <a:r>
              <a:rPr lang="nl-NL" baseline="0" dirty="0" err="1" smtClean="0"/>
              <a:t>Governancecode</a:t>
            </a:r>
            <a:r>
              <a:rPr lang="nl-NL" baseline="0" dirty="0" smtClean="0"/>
              <a:t>. Handreiking is opgesteld vanuit idee dat dat een aanspreekbare commissaris is.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Sub van 1. Alleen de </a:t>
            </a:r>
            <a:r>
              <a:rPr lang="nl-NL" baseline="0" dirty="0" err="1" smtClean="0"/>
              <a:t>governancecategorie</a:t>
            </a:r>
            <a:r>
              <a:rPr lang="nl-NL" baseline="0" dirty="0" smtClean="0"/>
              <a:t>. Beschrijven van hoe de </a:t>
            </a:r>
            <a:r>
              <a:rPr lang="nl-NL" baseline="0" dirty="0" err="1" smtClean="0"/>
              <a:t>governance</a:t>
            </a:r>
            <a:r>
              <a:rPr lang="nl-NL" baseline="0" dirty="0" smtClean="0"/>
              <a:t> is ingericht. Visie op wat is </a:t>
            </a:r>
            <a:r>
              <a:rPr lang="nl-NL" baseline="0" dirty="0" err="1" smtClean="0"/>
              <a:t>governance</a:t>
            </a:r>
            <a:r>
              <a:rPr lang="nl-NL" baseline="0" dirty="0" smtClean="0"/>
              <a:t> (taak, invulling, verantwoording, bevoegdheden, toezichthoudend kader) en is de </a:t>
            </a:r>
            <a:r>
              <a:rPr lang="nl-NL" baseline="0" dirty="0" err="1" smtClean="0"/>
              <a:t>governancecode</a:t>
            </a:r>
            <a:r>
              <a:rPr lang="nl-NL" baseline="0" dirty="0" smtClean="0"/>
              <a:t> toegepast (pas toe of leg uit).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Aantal woorden per zin (woorden/zin).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9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Eentje uitlichten. </a:t>
            </a:r>
          </a:p>
          <a:p>
            <a:r>
              <a:rPr lang="nl-NL" dirty="0" smtClean="0"/>
              <a:t>Op welke woorden moet je nu zoeken: dat hebben we bepaald op basis de handreiking,</a:t>
            </a:r>
            <a:r>
              <a:rPr lang="nl-NL" baseline="0" dirty="0" smtClean="0"/>
              <a:t> de </a:t>
            </a:r>
            <a:r>
              <a:rPr lang="nl-NL" baseline="0" dirty="0" err="1" smtClean="0"/>
              <a:t>governancecode</a:t>
            </a:r>
            <a:r>
              <a:rPr lang="nl-NL" baseline="0" dirty="0" smtClean="0"/>
              <a:t> en een test van verslagen uit ’14. 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40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Eentje uitlichten. </a:t>
            </a:r>
          </a:p>
          <a:p>
            <a:r>
              <a:rPr lang="nl-NL" dirty="0" smtClean="0"/>
              <a:t>Gevuld </a:t>
            </a:r>
            <a:r>
              <a:rPr lang="nl-NL" dirty="0" err="1" smtClean="0"/>
              <a:t>mey</a:t>
            </a:r>
            <a:r>
              <a:rPr lang="nl-NL" dirty="0" smtClean="0"/>
              <a:t> woorden uit </a:t>
            </a:r>
            <a:r>
              <a:rPr lang="nl-NL" dirty="0" err="1" smtClean="0"/>
              <a:t>hanf</a:t>
            </a:r>
            <a:r>
              <a:rPr lang="nl-NL" dirty="0" smtClean="0"/>
              <a:t> </a:t>
            </a:r>
            <a:r>
              <a:rPr lang="nl-NL" dirty="0" err="1" smtClean="0"/>
              <a:t>gov</a:t>
            </a:r>
            <a:r>
              <a:rPr lang="nl-NL" dirty="0" smtClean="0"/>
              <a:t> code ven '14 verslagen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40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Operationalisatie</a:t>
            </a:r>
            <a:r>
              <a:rPr lang="nl-NL" dirty="0" smtClean="0"/>
              <a:t> van de VTW</a:t>
            </a:r>
            <a:r>
              <a:rPr lang="nl-NL" baseline="0" dirty="0" smtClean="0"/>
              <a:t> handreiking. </a:t>
            </a:r>
            <a:endParaRPr lang="nl-NL" dirty="0" smtClean="0"/>
          </a:p>
          <a:p>
            <a:r>
              <a:rPr lang="nl-NL" dirty="0" smtClean="0"/>
              <a:t>Alleen</a:t>
            </a:r>
            <a:r>
              <a:rPr lang="nl-NL" baseline="0" dirty="0" smtClean="0"/>
              <a:t> of er iets opgeschreven.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7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Vraag voor Bob: hoe zijn de waarderingen/punten tot stand gekomen.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Maw</a:t>
            </a:r>
            <a:r>
              <a:rPr lang="nl-NL" baseline="0" dirty="0" smtClean="0"/>
              <a:t>: wat betekent bv 300 punten op de y-as?</a:t>
            </a:r>
          </a:p>
          <a:p>
            <a:r>
              <a:rPr lang="nl-NL" baseline="0" dirty="0" smtClean="0"/>
              <a:t>Benoemen: corporaties in het rood zijn disproportioneel goed.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4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Som van aantal punten. Je krijgt punten als er</a:t>
            </a:r>
            <a:r>
              <a:rPr lang="nl-NL" baseline="0" dirty="0" smtClean="0"/>
              <a:t> een combinatie van twee </a:t>
            </a:r>
            <a:r>
              <a:rPr lang="nl-NL" baseline="0" dirty="0" err="1" smtClean="0"/>
              <a:t>categorien</a:t>
            </a:r>
            <a:r>
              <a:rPr lang="nl-NL" baseline="0" dirty="0" smtClean="0"/>
              <a:t> in een zin staat. </a:t>
            </a:r>
          </a:p>
          <a:p>
            <a:r>
              <a:rPr lang="nl-NL" baseline="0" dirty="0" smtClean="0"/>
              <a:t>Correctie persoonlijk slot en persoonlijke inleiding. </a:t>
            </a:r>
          </a:p>
          <a:p>
            <a:r>
              <a:rPr lang="nl-NL" baseline="0" dirty="0" smtClean="0"/>
              <a:t>Correctie op totale lengte.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67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84% van de verslagen</a:t>
            </a:r>
            <a:r>
              <a:rPr lang="nl-NL" baseline="0" dirty="0" smtClean="0"/>
              <a:t> komt geen enkel van deze begrippen terug. Hier ligt voor u een opgave. Heeft uw corporatie gedaan wat nodig is om ongelukken te voorkomen, maar ook: welke ethische dilemma’s bespreekt u in uw rol als sparringpartner?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44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al 21"/>
          <p:cNvSpPr/>
          <p:nvPr userDrawn="1"/>
        </p:nvSpPr>
        <p:spPr bwMode="auto">
          <a:xfrm>
            <a:off x="1285510" y="109329"/>
            <a:ext cx="166350" cy="165584"/>
          </a:xfrm>
          <a:prstGeom prst="ellipse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al 25"/>
          <p:cNvSpPr/>
          <p:nvPr userDrawn="1"/>
        </p:nvSpPr>
        <p:spPr bwMode="auto">
          <a:xfrm>
            <a:off x="1375405" y="3953098"/>
            <a:ext cx="1038773" cy="970143"/>
          </a:xfrm>
          <a:prstGeom prst="ellipse">
            <a:avLst/>
          </a:prstGeom>
          <a:solidFill>
            <a:srgbClr val="1A38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7692" rIns="75383" bIns="37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ctr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 userDrawn="1"/>
        </p:nvSpPr>
        <p:spPr bwMode="auto">
          <a:xfrm>
            <a:off x="3233569" y="3931432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hthoek 27"/>
          <p:cNvSpPr/>
          <p:nvPr userDrawn="1"/>
        </p:nvSpPr>
        <p:spPr bwMode="auto">
          <a:xfrm>
            <a:off x="3057006" y="3931432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Afbeelding 28" descr="patronen_Corporate Presentatie_balk_150dpi.png"/>
          <p:cNvPicPr>
            <a:picLocks noChangeAspect="1"/>
          </p:cNvPicPr>
          <p:nvPr userDrawn="1"/>
        </p:nvPicPr>
        <p:blipFill>
          <a:blip r:embed="rId2" cstate="print"/>
          <a:srcRect t="12488" r="30607"/>
          <a:stretch>
            <a:fillRect/>
          </a:stretch>
        </p:blipFill>
        <p:spPr>
          <a:xfrm>
            <a:off x="3233571" y="3931432"/>
            <a:ext cx="7459830" cy="1983620"/>
          </a:xfrm>
          <a:prstGeom prst="rect">
            <a:avLst/>
          </a:prstGeom>
        </p:spPr>
      </p:pic>
      <p:sp>
        <p:nvSpPr>
          <p:cNvPr id="30" name="Ovaal 29"/>
          <p:cNvSpPr/>
          <p:nvPr userDrawn="1"/>
        </p:nvSpPr>
        <p:spPr bwMode="auto">
          <a:xfrm>
            <a:off x="3153581" y="4168193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4920" y="4067232"/>
            <a:ext cx="1038836" cy="724673"/>
          </a:xfrm>
          <a:prstGeom prst="rect">
            <a:avLst/>
          </a:prstGeom>
        </p:spPr>
        <p:txBody>
          <a:bodyPr wrap="none" lIns="0" tIns="37692" rIns="0" bIns="37692" anchor="ctr" anchorCtr="0"/>
          <a:lstStyle>
            <a:lvl1pPr marL="0" indent="0" algn="ctr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32" name="Titel 8"/>
          <p:cNvSpPr>
            <a:spLocks noGrp="1"/>
          </p:cNvSpPr>
          <p:nvPr>
            <p:ph type="title" hasCustomPrompt="1"/>
          </p:nvPr>
        </p:nvSpPr>
        <p:spPr>
          <a:xfrm>
            <a:off x="3513571" y="4188407"/>
            <a:ext cx="6777690" cy="466807"/>
          </a:xfrm>
          <a:prstGeom prst="rect">
            <a:avLst/>
          </a:prstGeom>
        </p:spPr>
        <p:txBody>
          <a:bodyPr wrap="square" lIns="0" tIns="37692" rIns="75383" bIns="37692"/>
          <a:lstStyle>
            <a:lvl1pPr>
              <a:defRPr sz="3300" baseline="0"/>
            </a:lvl1pPr>
          </a:lstStyle>
          <a:p>
            <a:r>
              <a:rPr lang="en-US" dirty="0" smtClean="0"/>
              <a:t>Click to fill in title</a:t>
            </a:r>
            <a:endParaRPr lang="nl-NL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14056" y="4783410"/>
            <a:ext cx="6782092" cy="99457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2600" b="1" i="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75406" y="1611644"/>
            <a:ext cx="8676768" cy="2168555"/>
          </a:xfrm>
          <a:prstGeom prst="rect">
            <a:avLst/>
          </a:prstGeom>
        </p:spPr>
        <p:txBody>
          <a:bodyPr lIns="75383" tIns="37692" rIns="75383" bIns="37692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  <a:lvl2pPr marL="439735" marR="0" indent="-219867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−"/>
              <a:tabLst/>
              <a:defRPr baseline="0">
                <a:solidFill>
                  <a:srgbClr val="1A3877"/>
                </a:solidFill>
              </a:defRPr>
            </a:lvl2pPr>
          </a:lstStyle>
          <a:p>
            <a:pPr lvl="0"/>
            <a:r>
              <a:rPr lang="en-US" dirty="0" smtClean="0"/>
              <a:t>To enter background picture: </a:t>
            </a:r>
            <a:br>
              <a:rPr lang="en-US" dirty="0" smtClean="0"/>
            </a:br>
            <a:r>
              <a:rPr lang="en-US" dirty="0" smtClean="0"/>
              <a:t>Right mouse click &gt; Format background &gt; Mark under option “Fill”: Picture or texture fill &gt; Click option “Insert from: File… &gt; Go to BT picture collection to choose picture 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sure</a:t>
            </a:r>
            <a:r>
              <a:rPr lang="nl-NL" dirty="0" smtClean="0"/>
              <a:t> the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well, e.g.: Right click &gt; Format background &gt; Set </a:t>
            </a:r>
            <a:r>
              <a:rPr lang="nl-NL" dirty="0" err="1" smtClean="0"/>
              <a:t>transparency</a:t>
            </a:r>
            <a:r>
              <a:rPr lang="nl-NL" dirty="0" smtClean="0"/>
              <a:t>  of picture </a:t>
            </a:r>
            <a:r>
              <a:rPr lang="nl-NL" dirty="0" err="1" smtClean="0"/>
              <a:t>to</a:t>
            </a:r>
            <a:r>
              <a:rPr lang="nl-NL" dirty="0" smtClean="0"/>
              <a:t> ca. 50%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&lt;&lt;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shown</a:t>
            </a:r>
            <a:r>
              <a:rPr lang="nl-NL" dirty="0" smtClean="0"/>
              <a:t> in </a:t>
            </a:r>
            <a:r>
              <a:rPr lang="nl-NL" dirty="0" err="1" smtClean="0"/>
              <a:t>presentation</a:t>
            </a:r>
            <a:r>
              <a:rPr lang="nl-NL" dirty="0" smtClean="0"/>
              <a:t> mode or on </a:t>
            </a:r>
            <a:r>
              <a:rPr lang="nl-NL" dirty="0" err="1" smtClean="0"/>
              <a:t>your</a:t>
            </a:r>
            <a:r>
              <a:rPr lang="nl-NL" dirty="0" smtClean="0"/>
              <a:t>  PDF/print </a:t>
            </a:r>
            <a:r>
              <a:rPr lang="nl-NL" dirty="0" err="1" smtClean="0"/>
              <a:t>version</a:t>
            </a:r>
            <a:r>
              <a:rPr lang="nl-NL" dirty="0" smtClean="0"/>
              <a:t>&gt;&gt;</a:t>
            </a:r>
          </a:p>
          <a:p>
            <a:pPr lvl="1"/>
            <a:endParaRPr lang="en-GB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objec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133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69769" y="1611644"/>
            <a:ext cx="8666681" cy="522151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 marL="225102" indent="-225102">
              <a:buClr>
                <a:srgbClr val="1A3877"/>
              </a:buClr>
              <a:tabLst>
                <a:tab pos="0" algn="l"/>
              </a:tabLst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smtClean="0"/>
              <a:t>																																			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37ED8821-0CD5-4435-AC86-68BCE15D68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74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1611644"/>
            <a:ext cx="4212429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1611644"/>
            <a:ext cx="4213776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5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with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2011547"/>
            <a:ext cx="4212429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2011547"/>
            <a:ext cx="4213776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>
            <a:normAutofit/>
          </a:bodyPr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1368584" y="1611645"/>
            <a:ext cx="4212429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Clr>
                <a:srgbClr val="1A3877"/>
              </a:buClr>
              <a:buNone/>
              <a:defRPr lang="nl-NL" b="1" baseline="0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5" hasCustomPrompt="1"/>
          </p:nvPr>
        </p:nvSpPr>
        <p:spPr>
          <a:xfrm>
            <a:off x="5822592" y="1611645"/>
            <a:ext cx="4213776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Clr>
                <a:srgbClr val="1A3877"/>
              </a:buClr>
              <a:buNone/>
              <a:defRPr lang="nl-NL" b="1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3966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>
            <a:normAutofit/>
          </a:bodyPr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5823136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621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822926" y="1612189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4010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>
            <a:normAutofit/>
          </a:bodyPr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3" y="4351304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076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9109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929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>
            <a:normAutofit/>
          </a:bodyPr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48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tekst 55"/>
          <p:cNvSpPr>
            <a:spLocks noGrp="1"/>
          </p:cNvSpPr>
          <p:nvPr>
            <p:ph type="body" sz="quarter" idx="24" hasCustomPrompt="1"/>
          </p:nvPr>
        </p:nvSpPr>
        <p:spPr>
          <a:xfrm>
            <a:off x="1374647" y="2219189"/>
            <a:ext cx="2261132" cy="25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5" y="927269"/>
            <a:ext cx="6598531" cy="627740"/>
          </a:xfrm>
        </p:spPr>
        <p:txBody>
          <a:bodyPr wrap="square"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title of reference (max. 2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6598531" cy="22818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Reference #: XXX sector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Clr>
                <a:srgbClr val="1A3877"/>
              </a:buClr>
              <a:buNone/>
              <a:defRPr sz="700" i="1"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For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r>
              <a:rPr lang="nl-NL" dirty="0" smtClean="0"/>
              <a:t> enter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shortage</a:t>
            </a:r>
            <a:r>
              <a:rPr lang="nl-NL" dirty="0" smtClean="0"/>
              <a:t>/ </a:t>
            </a:r>
            <a:r>
              <a:rPr lang="nl-NL" dirty="0" err="1" smtClean="0"/>
              <a:t>personnel</a:t>
            </a:r>
            <a:r>
              <a:rPr lang="nl-NL" dirty="0" smtClean="0"/>
              <a:t> code/ code of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 hasCustomPrompt="1"/>
          </p:nvPr>
        </p:nvSpPr>
        <p:spPr>
          <a:xfrm>
            <a:off x="8513694" y="345982"/>
            <a:ext cx="1526897" cy="113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nl-NL" dirty="0" smtClean="0"/>
              <a:t>Paste </a:t>
            </a:r>
            <a:r>
              <a:rPr lang="nl-NL" dirty="0" err="1" smtClean="0"/>
              <a:t>here</a:t>
            </a:r>
            <a:r>
              <a:rPr lang="nl-NL" dirty="0" smtClean="0"/>
              <a:t> a picture </a:t>
            </a:r>
            <a:r>
              <a:rPr lang="nl-NL" dirty="0" err="1" smtClean="0"/>
              <a:t>that</a:t>
            </a:r>
            <a:r>
              <a:rPr lang="nl-NL" dirty="0" smtClean="0"/>
              <a:t> resembles the </a:t>
            </a:r>
            <a:r>
              <a:rPr lang="nl-NL" dirty="0" err="1" smtClean="0"/>
              <a:t>reference</a:t>
            </a:r>
            <a:r>
              <a:rPr lang="nl-NL" dirty="0" smtClean="0"/>
              <a:t>. Pictures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5" hasCustomPrompt="1"/>
          </p:nvPr>
        </p:nvSpPr>
        <p:spPr>
          <a:xfrm>
            <a:off x="1360183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lang="nl-NL" dirty="0" smtClean="0"/>
            </a:lvl1pPr>
          </a:lstStyle>
          <a:p>
            <a:pPr lvl="0"/>
            <a:r>
              <a:rPr lang="nl-NL" dirty="0" smtClean="0"/>
              <a:t>	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63062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3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 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374919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Country: XXXXX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 hasCustomPrompt="1"/>
          </p:nvPr>
        </p:nvSpPr>
        <p:spPr>
          <a:xfrm>
            <a:off x="4291708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marL="0" marR="0" lvl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 smtClean="0"/>
              <a:t>Total project </a:t>
            </a:r>
            <a:r>
              <a:rPr lang="nl-NL" dirty="0" err="1" smtClean="0"/>
              <a:t>value</a:t>
            </a:r>
            <a:r>
              <a:rPr lang="nl-NL" dirty="0" smtClean="0"/>
              <a:t> in EUR:	XX K</a:t>
            </a:r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25" hasCustomPrompt="1"/>
          </p:nvPr>
        </p:nvSpPr>
        <p:spPr>
          <a:xfrm>
            <a:off x="1375405" y="2497342"/>
            <a:ext cx="4014403" cy="18708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  <a:lvl2pPr marL="219867" indent="0">
              <a:buNone/>
              <a:defRPr/>
            </a:lvl2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context of </a:t>
            </a:r>
            <a:r>
              <a:rPr lang="nl-NL" dirty="0" err="1" smtClean="0"/>
              <a:t>reference</a:t>
            </a:r>
            <a:endParaRPr lang="nl-NL" dirty="0" smtClean="0"/>
          </a:p>
        </p:txBody>
      </p:sp>
      <p:cxnSp>
        <p:nvCxnSpPr>
          <p:cNvPr id="60" name="Rechte verbindingslijn 59"/>
          <p:cNvCxnSpPr/>
          <p:nvPr userDrawn="1"/>
        </p:nvCxnSpPr>
        <p:spPr bwMode="auto">
          <a:xfrm>
            <a:off x="1374920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ijdelijke aanduiding voor tekst 55"/>
          <p:cNvSpPr>
            <a:spLocks noGrp="1"/>
          </p:cNvSpPr>
          <p:nvPr>
            <p:ph type="body" sz="quarter" idx="26" hasCustomPrompt="1"/>
          </p:nvPr>
        </p:nvSpPr>
        <p:spPr>
          <a:xfrm>
            <a:off x="5994323" y="2219189"/>
            <a:ext cx="2261132" cy="25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3" name="Tijdelijke aanduiding voor tekst 55"/>
          <p:cNvSpPr>
            <a:spLocks noGrp="1"/>
          </p:cNvSpPr>
          <p:nvPr>
            <p:ph type="body" sz="quarter" idx="27" hasCustomPrompt="1"/>
          </p:nvPr>
        </p:nvSpPr>
        <p:spPr>
          <a:xfrm>
            <a:off x="1374647" y="4554418"/>
            <a:ext cx="2261132" cy="25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Approach</a:t>
            </a:r>
            <a:endParaRPr lang="nl-NL" dirty="0"/>
          </a:p>
        </p:txBody>
      </p:sp>
      <p:sp>
        <p:nvSpPr>
          <p:cNvPr id="64" name="Tijdelijke aanduiding voor tekst 58"/>
          <p:cNvSpPr>
            <a:spLocks noGrp="1"/>
          </p:cNvSpPr>
          <p:nvPr>
            <p:ph type="body" sz="quarter" idx="28" hasCustomPrompt="1"/>
          </p:nvPr>
        </p:nvSpPr>
        <p:spPr>
          <a:xfrm>
            <a:off x="5991778" y="2497342"/>
            <a:ext cx="4014403" cy="18708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exact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5" name="Tijdelijke aanduiding voor tekst 58"/>
          <p:cNvSpPr>
            <a:spLocks noGrp="1"/>
          </p:cNvSpPr>
          <p:nvPr>
            <p:ph type="body" sz="quarter" idx="29" hasCustomPrompt="1"/>
          </p:nvPr>
        </p:nvSpPr>
        <p:spPr>
          <a:xfrm>
            <a:off x="1375405" y="4831418"/>
            <a:ext cx="4014403" cy="18708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6" name="Tijdelijke aanduiding voor tekst 58"/>
          <p:cNvSpPr>
            <a:spLocks noGrp="1"/>
          </p:cNvSpPr>
          <p:nvPr>
            <p:ph type="body" sz="quarter" idx="30" hasCustomPrompt="1"/>
          </p:nvPr>
        </p:nvSpPr>
        <p:spPr>
          <a:xfrm>
            <a:off x="5991778" y="4833122"/>
            <a:ext cx="4014403" cy="18708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realised</a:t>
            </a:r>
            <a:endParaRPr lang="nl-NL" dirty="0"/>
          </a:p>
        </p:txBody>
      </p:sp>
      <p:cxnSp>
        <p:nvCxnSpPr>
          <p:cNvPr id="67" name="Rechte verbindingslijn 66"/>
          <p:cNvCxnSpPr/>
          <p:nvPr userDrawn="1"/>
        </p:nvCxnSpPr>
        <p:spPr bwMode="auto">
          <a:xfrm>
            <a:off x="5995789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Rechte verbindingslijn 68"/>
          <p:cNvCxnSpPr/>
          <p:nvPr userDrawn="1"/>
        </p:nvCxnSpPr>
        <p:spPr bwMode="auto">
          <a:xfrm>
            <a:off x="5995789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Rechte verbindingslijn 69"/>
          <p:cNvCxnSpPr/>
          <p:nvPr userDrawn="1"/>
        </p:nvCxnSpPr>
        <p:spPr bwMode="auto">
          <a:xfrm>
            <a:off x="1374920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ijdelijke aanduiding voor tekst 55"/>
          <p:cNvSpPr>
            <a:spLocks noGrp="1"/>
          </p:cNvSpPr>
          <p:nvPr>
            <p:ph type="body" sz="quarter" idx="31" hasCustomPrompt="1"/>
          </p:nvPr>
        </p:nvSpPr>
        <p:spPr>
          <a:xfrm>
            <a:off x="5994323" y="4552028"/>
            <a:ext cx="2261132" cy="25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74" name="Tijdelijke aanduiding vo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1374921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</a:t>
            </a:r>
          </a:p>
        </p:txBody>
      </p:sp>
      <p:sp>
        <p:nvSpPr>
          <p:cNvPr id="75" name="Tijdelijke aanduiding vo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84710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MM/YYYY/</a:t>
            </a:r>
          </a:p>
        </p:txBody>
      </p:sp>
      <p:sp>
        <p:nvSpPr>
          <p:cNvPr id="76" name="Tijdelijke aanduiding vo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7229664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Contact person: XXX XXXXX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7234248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>
            <a:normAutofit/>
          </a:bodyPr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Tel.: +31-30-XXXXXX</a:t>
            </a:r>
          </a:p>
        </p:txBody>
      </p:sp>
    </p:spTree>
    <p:extLst>
      <p:ext uri="{BB962C8B-B14F-4D97-AF65-F5344CB8AC3E}">
        <p14:creationId xmlns:p14="http://schemas.microsoft.com/office/powerpoint/2010/main" val="256981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objec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69769" y="1611644"/>
            <a:ext cx="8666681" cy="522151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 marL="225102" indent="-225102">
              <a:tabLst>
                <a:tab pos="0" algn="l"/>
              </a:tabLst>
              <a:defRPr lang="nl-NL" dirty="0" smtClean="0">
                <a:solidFill>
                  <a:srgbClr val="1A3877"/>
                </a:solidFill>
              </a:defRPr>
            </a:lvl1pPr>
            <a:lvl2pPr>
              <a:defRPr lang="nl-NL" dirty="0" smtClean="0">
                <a:solidFill>
                  <a:srgbClr val="1A3877"/>
                </a:solidFill>
              </a:defRPr>
            </a:lvl2pPr>
            <a:lvl3pP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37ED8821-0CD5-4435-AC86-68BCE15D68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52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1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13816" y="1611644"/>
            <a:ext cx="4212429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1611644"/>
            <a:ext cx="4213776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15001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20638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25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with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1954480"/>
            <a:ext cx="4212429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/>
            </a:lvl1pPr>
            <a:lvl2pPr>
              <a:buClr>
                <a:srgbClr val="1A3877"/>
              </a:buClr>
              <a:defRPr lang="nl-NL" dirty="0" smtClean="0"/>
            </a:lvl2pPr>
            <a:lvl3pPr>
              <a:buClr>
                <a:srgbClr val="1A3877"/>
              </a:buClr>
              <a:defRPr lang="nl-NL" dirty="0" smtClean="0"/>
            </a:lvl3pPr>
            <a:lvl4pPr>
              <a:buClr>
                <a:srgbClr val="1A3877"/>
              </a:buClr>
              <a:defRPr lang="nl-NL" dirty="0" smtClean="0"/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2011547"/>
            <a:ext cx="4213776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/>
            </a:lvl1pPr>
            <a:lvl2pPr>
              <a:buClr>
                <a:srgbClr val="1A3877"/>
              </a:buClr>
              <a:defRPr lang="nl-NL" dirty="0" smtClean="0"/>
            </a:lvl2pPr>
            <a:lvl3pPr>
              <a:buClr>
                <a:srgbClr val="1A3877"/>
              </a:buClr>
              <a:defRPr lang="nl-NL" dirty="0" smtClean="0"/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551106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870202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/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1368584" y="1554577"/>
            <a:ext cx="4212429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baseline="0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5" hasCustomPrompt="1"/>
          </p:nvPr>
        </p:nvSpPr>
        <p:spPr>
          <a:xfrm>
            <a:off x="5822592" y="1554577"/>
            <a:ext cx="4213776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4444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/>
          <p:cNvSpPr/>
          <p:nvPr userDrawn="1"/>
        </p:nvSpPr>
        <p:spPr bwMode="auto">
          <a:xfrm>
            <a:off x="1375405" y="3953098"/>
            <a:ext cx="1038773" cy="970143"/>
          </a:xfrm>
          <a:prstGeom prst="ellipse">
            <a:avLst/>
          </a:prstGeom>
          <a:solidFill>
            <a:srgbClr val="1A38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7692" rIns="75383" bIns="37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ctr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 userDrawn="1"/>
        </p:nvSpPr>
        <p:spPr bwMode="auto">
          <a:xfrm>
            <a:off x="3233569" y="3931432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hthoek 27"/>
          <p:cNvSpPr/>
          <p:nvPr userDrawn="1"/>
        </p:nvSpPr>
        <p:spPr bwMode="auto">
          <a:xfrm>
            <a:off x="3057006" y="3931432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Afbeelding 28" descr="patronen_Corporate Presentatie_balk_150dpi.png"/>
          <p:cNvPicPr>
            <a:picLocks noChangeAspect="1"/>
          </p:cNvPicPr>
          <p:nvPr userDrawn="1"/>
        </p:nvPicPr>
        <p:blipFill>
          <a:blip r:embed="rId2" cstate="print"/>
          <a:srcRect t="12488" r="30607"/>
          <a:stretch>
            <a:fillRect/>
          </a:stretch>
        </p:blipFill>
        <p:spPr>
          <a:xfrm>
            <a:off x="3233571" y="3931432"/>
            <a:ext cx="7459830" cy="1983620"/>
          </a:xfrm>
          <a:prstGeom prst="rect">
            <a:avLst/>
          </a:prstGeom>
        </p:spPr>
      </p:pic>
      <p:sp>
        <p:nvSpPr>
          <p:cNvPr id="30" name="Ovaal 29"/>
          <p:cNvSpPr/>
          <p:nvPr userDrawn="1"/>
        </p:nvSpPr>
        <p:spPr bwMode="auto">
          <a:xfrm>
            <a:off x="3153581" y="4168193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4920" y="4067232"/>
            <a:ext cx="1038836" cy="724673"/>
          </a:xfrm>
          <a:prstGeom prst="rect">
            <a:avLst/>
          </a:prstGeom>
        </p:spPr>
        <p:txBody>
          <a:bodyPr wrap="none" lIns="0" tIns="37692" rIns="0" bIns="37692" anchor="ctr" anchorCtr="0"/>
          <a:lstStyle>
            <a:lvl1pPr marL="0" indent="0" algn="ctr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32" name="Titel 8"/>
          <p:cNvSpPr>
            <a:spLocks noGrp="1"/>
          </p:cNvSpPr>
          <p:nvPr>
            <p:ph type="title" hasCustomPrompt="1"/>
          </p:nvPr>
        </p:nvSpPr>
        <p:spPr>
          <a:xfrm>
            <a:off x="3513571" y="4188407"/>
            <a:ext cx="6777690" cy="466807"/>
          </a:xfrm>
          <a:prstGeom prst="rect">
            <a:avLst/>
          </a:prstGeom>
        </p:spPr>
        <p:txBody>
          <a:bodyPr wrap="square" lIns="0" tIns="37692" rIns="75383" bIns="37692"/>
          <a:lstStyle>
            <a:lvl1pPr>
              <a:defRPr sz="3300" baseline="0"/>
            </a:lvl1pPr>
          </a:lstStyle>
          <a:p>
            <a:r>
              <a:rPr lang="en-US" dirty="0" smtClean="0"/>
              <a:t>Click to fill in title</a:t>
            </a:r>
            <a:endParaRPr lang="nl-NL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14056" y="4783410"/>
            <a:ext cx="6782092" cy="99457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2600" b="1" i="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75406" y="1611644"/>
            <a:ext cx="8676768" cy="2168555"/>
          </a:xfrm>
          <a:prstGeom prst="rect">
            <a:avLst/>
          </a:prstGeom>
        </p:spPr>
        <p:txBody>
          <a:bodyPr lIns="75383" tIns="37692" rIns="75383" bIns="37692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  <a:lvl2pPr marL="439735" marR="0" indent="-219867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−"/>
              <a:tabLst/>
              <a:defRPr baseline="0">
                <a:solidFill>
                  <a:srgbClr val="1A3877"/>
                </a:solidFill>
              </a:defRPr>
            </a:lvl2pPr>
          </a:lstStyle>
          <a:p>
            <a:pPr lvl="0"/>
            <a:r>
              <a:rPr lang="en-US" dirty="0" smtClean="0"/>
              <a:t>To enter background picture: </a:t>
            </a:r>
            <a:br>
              <a:rPr lang="en-US" dirty="0" smtClean="0"/>
            </a:br>
            <a:r>
              <a:rPr lang="en-US" dirty="0" smtClean="0"/>
              <a:t>Right mouse click &gt; Format background &gt; Mark under option “Fill”: Picture or texture fill &gt; Click option “Insert from: File… &gt; Go to BT picture collection to choose picture 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sure</a:t>
            </a:r>
            <a:r>
              <a:rPr lang="nl-NL" dirty="0" smtClean="0"/>
              <a:t> the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well, e.g.: Right click &gt; Format background &gt; Set </a:t>
            </a:r>
            <a:r>
              <a:rPr lang="nl-NL" dirty="0" err="1" smtClean="0"/>
              <a:t>transparency</a:t>
            </a:r>
            <a:r>
              <a:rPr lang="nl-NL" dirty="0" smtClean="0"/>
              <a:t>  of picture </a:t>
            </a:r>
            <a:r>
              <a:rPr lang="nl-NL" dirty="0" err="1" smtClean="0"/>
              <a:t>to</a:t>
            </a:r>
            <a:r>
              <a:rPr lang="nl-NL" dirty="0" smtClean="0"/>
              <a:t> ca. 50%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&lt;&lt;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shown</a:t>
            </a:r>
            <a:r>
              <a:rPr lang="nl-NL" dirty="0" smtClean="0"/>
              <a:t> in </a:t>
            </a:r>
            <a:r>
              <a:rPr lang="nl-NL" dirty="0" err="1" smtClean="0"/>
              <a:t>presentation</a:t>
            </a:r>
            <a:r>
              <a:rPr lang="nl-NL" dirty="0" smtClean="0"/>
              <a:t> mode or on </a:t>
            </a:r>
            <a:r>
              <a:rPr lang="nl-NL" dirty="0" err="1" smtClean="0"/>
              <a:t>your</a:t>
            </a:r>
            <a:r>
              <a:rPr lang="nl-NL" dirty="0" smtClean="0"/>
              <a:t>  PDF/print </a:t>
            </a:r>
            <a:r>
              <a:rPr lang="nl-NL" dirty="0" err="1" smtClean="0"/>
              <a:t>version</a:t>
            </a:r>
            <a:r>
              <a:rPr lang="nl-NL" dirty="0" smtClean="0"/>
              <a:t>&gt;&gt;</a:t>
            </a:r>
          </a:p>
          <a:p>
            <a:pPr lvl="1"/>
            <a:endParaRPr lang="en-GB" dirty="0"/>
          </a:p>
        </p:txBody>
      </p:sp>
      <p:sp>
        <p:nvSpPr>
          <p:cNvPr id="13" name="Ovaal 12"/>
          <p:cNvSpPr/>
          <p:nvPr userDrawn="1"/>
        </p:nvSpPr>
        <p:spPr bwMode="auto">
          <a:xfrm>
            <a:off x="1287891" y="111710"/>
            <a:ext cx="166350" cy="165584"/>
          </a:xfrm>
          <a:prstGeom prst="ellipse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hoek 13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 y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5823136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621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822926" y="1612189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6845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3" y="4351304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dirty="0" smtClean="0">
                <a:solidFill>
                  <a:srgbClr val="1A3877"/>
                </a:solidFill>
              </a:defRPr>
            </a:lvl1pPr>
            <a:lvl2pPr>
              <a:defRPr lang="nl-NL" dirty="0" smtClean="0">
                <a:solidFill>
                  <a:srgbClr val="1A3877"/>
                </a:solidFill>
              </a:defRPr>
            </a:lvl2pPr>
            <a:lvl3pP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076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0240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y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tekst 55"/>
          <p:cNvSpPr>
            <a:spLocks noGrp="1"/>
          </p:cNvSpPr>
          <p:nvPr>
            <p:ph type="body" sz="quarter" idx="24" hasCustomPrompt="1"/>
          </p:nvPr>
        </p:nvSpPr>
        <p:spPr>
          <a:xfrm>
            <a:off x="1374647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5" y="927269"/>
            <a:ext cx="6598531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title of reference (max. 2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6598531" cy="22818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Reference #: XX	X sector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For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r>
              <a:rPr lang="nl-NL" dirty="0" smtClean="0"/>
              <a:t> enter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shortage</a:t>
            </a:r>
            <a:r>
              <a:rPr lang="nl-NL" dirty="0" smtClean="0"/>
              <a:t>/ </a:t>
            </a:r>
            <a:r>
              <a:rPr lang="nl-NL" dirty="0" err="1" smtClean="0"/>
              <a:t>personnel</a:t>
            </a:r>
            <a:r>
              <a:rPr lang="nl-NL" dirty="0" smtClean="0"/>
              <a:t> code/ code of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 hasCustomPrompt="1"/>
          </p:nvPr>
        </p:nvSpPr>
        <p:spPr>
          <a:xfrm>
            <a:off x="8513694" y="345982"/>
            <a:ext cx="1526897" cy="113607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sz="900" baseline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Paste </a:t>
            </a:r>
            <a:r>
              <a:rPr lang="nl-NL" dirty="0" err="1" smtClean="0"/>
              <a:t>here</a:t>
            </a:r>
            <a:r>
              <a:rPr lang="nl-NL" dirty="0" smtClean="0"/>
              <a:t> a picture </a:t>
            </a:r>
            <a:r>
              <a:rPr lang="nl-NL" dirty="0" err="1" smtClean="0"/>
              <a:t>that</a:t>
            </a:r>
            <a:r>
              <a:rPr lang="nl-NL" dirty="0" smtClean="0"/>
              <a:t> resembles the </a:t>
            </a:r>
            <a:r>
              <a:rPr lang="nl-NL" dirty="0" err="1" smtClean="0"/>
              <a:t>reference</a:t>
            </a:r>
            <a:r>
              <a:rPr lang="nl-NL" dirty="0" smtClean="0"/>
              <a:t>. Pictures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5" hasCustomPrompt="1"/>
          </p:nvPr>
        </p:nvSpPr>
        <p:spPr>
          <a:xfrm>
            <a:off x="1360183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Clr>
                <a:srgbClr val="1A3877"/>
              </a:buClr>
              <a:buNone/>
              <a:defRPr lang="nl-NL" dirty="0" smtClean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	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63062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3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 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374919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Country: XXXXX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 hasCustomPrompt="1"/>
          </p:nvPr>
        </p:nvSpPr>
        <p:spPr>
          <a:xfrm>
            <a:off x="4291708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marL="0" marR="0" lvl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 smtClean="0"/>
              <a:t>Total project </a:t>
            </a:r>
            <a:r>
              <a:rPr lang="nl-NL" dirty="0" err="1" smtClean="0"/>
              <a:t>value</a:t>
            </a:r>
            <a:r>
              <a:rPr lang="nl-NL" dirty="0" smtClean="0"/>
              <a:t> in EUR:	XX K</a:t>
            </a:r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25" hasCustomPrompt="1"/>
          </p:nvPr>
        </p:nvSpPr>
        <p:spPr>
          <a:xfrm>
            <a:off x="1375405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  <a:lvl2pPr marL="219867" indent="0">
              <a:buNone/>
              <a:defRPr/>
            </a:lvl2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context of </a:t>
            </a:r>
            <a:r>
              <a:rPr lang="nl-NL" dirty="0" err="1" smtClean="0"/>
              <a:t>reference</a:t>
            </a:r>
            <a:endParaRPr lang="nl-NL" dirty="0" smtClean="0"/>
          </a:p>
        </p:txBody>
      </p:sp>
      <p:cxnSp>
        <p:nvCxnSpPr>
          <p:cNvPr id="60" name="Rechte verbindingslijn 59"/>
          <p:cNvCxnSpPr/>
          <p:nvPr userDrawn="1"/>
        </p:nvCxnSpPr>
        <p:spPr bwMode="auto">
          <a:xfrm>
            <a:off x="1374920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ijdelijke aanduiding voor tekst 55"/>
          <p:cNvSpPr>
            <a:spLocks noGrp="1"/>
          </p:cNvSpPr>
          <p:nvPr>
            <p:ph type="body" sz="quarter" idx="26" hasCustomPrompt="1"/>
          </p:nvPr>
        </p:nvSpPr>
        <p:spPr>
          <a:xfrm>
            <a:off x="5994323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3" name="Tijdelijke aanduiding voor tekst 55"/>
          <p:cNvSpPr>
            <a:spLocks noGrp="1"/>
          </p:cNvSpPr>
          <p:nvPr>
            <p:ph type="body" sz="quarter" idx="27" hasCustomPrompt="1"/>
          </p:nvPr>
        </p:nvSpPr>
        <p:spPr>
          <a:xfrm>
            <a:off x="1374647" y="455441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Approach</a:t>
            </a:r>
            <a:endParaRPr lang="nl-NL" dirty="0"/>
          </a:p>
        </p:txBody>
      </p:sp>
      <p:sp>
        <p:nvSpPr>
          <p:cNvPr id="64" name="Tijdelijke aanduiding voor tekst 58"/>
          <p:cNvSpPr>
            <a:spLocks noGrp="1"/>
          </p:cNvSpPr>
          <p:nvPr>
            <p:ph type="body" sz="quarter" idx="28" hasCustomPrompt="1"/>
          </p:nvPr>
        </p:nvSpPr>
        <p:spPr>
          <a:xfrm>
            <a:off x="5991778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exact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5" name="Tijdelijke aanduiding voor tekst 58"/>
          <p:cNvSpPr>
            <a:spLocks noGrp="1"/>
          </p:cNvSpPr>
          <p:nvPr>
            <p:ph type="body" sz="quarter" idx="29" hasCustomPrompt="1"/>
          </p:nvPr>
        </p:nvSpPr>
        <p:spPr>
          <a:xfrm>
            <a:off x="1375405" y="4831418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6" name="Tijdelijke aanduiding voor tekst 58"/>
          <p:cNvSpPr>
            <a:spLocks noGrp="1"/>
          </p:cNvSpPr>
          <p:nvPr>
            <p:ph type="body" sz="quarter" idx="30" hasCustomPrompt="1"/>
          </p:nvPr>
        </p:nvSpPr>
        <p:spPr>
          <a:xfrm>
            <a:off x="5991778" y="483312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realised</a:t>
            </a:r>
            <a:endParaRPr lang="nl-NL" dirty="0"/>
          </a:p>
        </p:txBody>
      </p:sp>
      <p:cxnSp>
        <p:nvCxnSpPr>
          <p:cNvPr id="67" name="Rechte verbindingslijn 66"/>
          <p:cNvCxnSpPr/>
          <p:nvPr userDrawn="1"/>
        </p:nvCxnSpPr>
        <p:spPr bwMode="auto">
          <a:xfrm>
            <a:off x="5995789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Rechte verbindingslijn 68"/>
          <p:cNvCxnSpPr/>
          <p:nvPr userDrawn="1"/>
        </p:nvCxnSpPr>
        <p:spPr bwMode="auto">
          <a:xfrm>
            <a:off x="5995789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Rechte verbindingslijn 69"/>
          <p:cNvCxnSpPr/>
          <p:nvPr userDrawn="1"/>
        </p:nvCxnSpPr>
        <p:spPr bwMode="auto">
          <a:xfrm>
            <a:off x="1374920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ijdelijke aanduiding voor tekst 55"/>
          <p:cNvSpPr>
            <a:spLocks noGrp="1"/>
          </p:cNvSpPr>
          <p:nvPr>
            <p:ph type="body" sz="quarter" idx="31" hasCustomPrompt="1"/>
          </p:nvPr>
        </p:nvSpPr>
        <p:spPr>
          <a:xfrm>
            <a:off x="5994323" y="455202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74" name="Tijdelijke aanduiding vo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1374921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</a:t>
            </a:r>
          </a:p>
        </p:txBody>
      </p:sp>
      <p:sp>
        <p:nvSpPr>
          <p:cNvPr id="75" name="Tijdelijke aanduiding vo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84710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Date: MM/YYYY – MM/YYYY/</a:t>
            </a:r>
          </a:p>
        </p:txBody>
      </p:sp>
      <p:sp>
        <p:nvSpPr>
          <p:cNvPr id="76" name="Tijdelijke aanduiding vo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7229664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Contact person: XXX XXXXX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7234248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Tel.: +31-30-XXXXXX</a:t>
            </a:r>
          </a:p>
        </p:txBody>
      </p:sp>
    </p:spTree>
    <p:extLst>
      <p:ext uri="{BB962C8B-B14F-4D97-AF65-F5344CB8AC3E}">
        <p14:creationId xmlns:p14="http://schemas.microsoft.com/office/powerpoint/2010/main" val="129930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objec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69769" y="1611644"/>
            <a:ext cx="8666681" cy="522151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>
            <a:lvl1pPr marL="225102" indent="-225102">
              <a:buClr>
                <a:srgbClr val="1A3877"/>
              </a:buClr>
              <a:tabLst>
                <a:tab pos="0" algn="l"/>
              </a:tabLst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37ED8821-0CD5-4435-AC86-68BCE15D68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rmAutofit/>
          </a:bodyPr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>
            <a:normAutofit/>
          </a:bodyPr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088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1611644"/>
            <a:ext cx="4212429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1611644"/>
            <a:ext cx="4213776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9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with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2011547"/>
            <a:ext cx="4212429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2011547"/>
            <a:ext cx="4213776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1368584" y="1611645"/>
            <a:ext cx="4212429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baseline="0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5" hasCustomPrompt="1"/>
          </p:nvPr>
        </p:nvSpPr>
        <p:spPr>
          <a:xfrm>
            <a:off x="5822592" y="1611645"/>
            <a:ext cx="4213776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3793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5823136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621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822926" y="1612189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3283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3" y="4351304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dirty="0" smtClean="0">
                <a:solidFill>
                  <a:srgbClr val="1A3877"/>
                </a:solidFill>
              </a:defRPr>
            </a:lvl1pPr>
            <a:lvl2pPr>
              <a:defRPr lang="nl-NL" dirty="0" smtClean="0">
                <a:solidFill>
                  <a:srgbClr val="1A3877"/>
                </a:solidFill>
              </a:defRPr>
            </a:lvl2pPr>
            <a:lvl3pP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076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9927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56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26" name="Ovaal 25"/>
          <p:cNvSpPr/>
          <p:nvPr userDrawn="1"/>
        </p:nvSpPr>
        <p:spPr bwMode="auto">
          <a:xfrm>
            <a:off x="1375405" y="3953098"/>
            <a:ext cx="1038773" cy="970143"/>
          </a:xfrm>
          <a:prstGeom prst="ellipse">
            <a:avLst/>
          </a:prstGeom>
          <a:solidFill>
            <a:srgbClr val="1A38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7692" rIns="75383" bIns="37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ctr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 userDrawn="1"/>
        </p:nvSpPr>
        <p:spPr bwMode="auto">
          <a:xfrm>
            <a:off x="3233569" y="3931432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hthoek 27"/>
          <p:cNvSpPr/>
          <p:nvPr userDrawn="1"/>
        </p:nvSpPr>
        <p:spPr bwMode="auto">
          <a:xfrm>
            <a:off x="3057006" y="3931432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Afbeelding 28" descr="patronen_Corporate Presentatie_balk_150dpi.png"/>
          <p:cNvPicPr>
            <a:picLocks noChangeAspect="1"/>
          </p:cNvPicPr>
          <p:nvPr userDrawn="1"/>
        </p:nvPicPr>
        <p:blipFill>
          <a:blip r:embed="rId3" cstate="print"/>
          <a:srcRect t="12488" r="30607"/>
          <a:stretch>
            <a:fillRect/>
          </a:stretch>
        </p:blipFill>
        <p:spPr>
          <a:xfrm>
            <a:off x="3233571" y="3931432"/>
            <a:ext cx="7459830" cy="1983620"/>
          </a:xfrm>
          <a:prstGeom prst="rect">
            <a:avLst/>
          </a:prstGeom>
        </p:spPr>
      </p:pic>
      <p:sp>
        <p:nvSpPr>
          <p:cNvPr id="30" name="Ovaal 29"/>
          <p:cNvSpPr/>
          <p:nvPr userDrawn="1"/>
        </p:nvSpPr>
        <p:spPr bwMode="auto">
          <a:xfrm>
            <a:off x="3153581" y="4168193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4920" y="4067232"/>
            <a:ext cx="1038836" cy="724673"/>
          </a:xfrm>
          <a:prstGeom prst="rect">
            <a:avLst/>
          </a:prstGeom>
        </p:spPr>
        <p:txBody>
          <a:bodyPr wrap="none" lIns="0" tIns="37692" rIns="0" bIns="37692" anchor="ctr" anchorCtr="0"/>
          <a:lstStyle>
            <a:lvl1pPr marL="0" indent="0" algn="ctr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32" name="Titel 8"/>
          <p:cNvSpPr>
            <a:spLocks noGrp="1"/>
          </p:cNvSpPr>
          <p:nvPr>
            <p:ph type="title" hasCustomPrompt="1"/>
          </p:nvPr>
        </p:nvSpPr>
        <p:spPr>
          <a:xfrm>
            <a:off x="3513571" y="4188407"/>
            <a:ext cx="6777690" cy="466807"/>
          </a:xfrm>
          <a:prstGeom prst="rect">
            <a:avLst/>
          </a:prstGeom>
        </p:spPr>
        <p:txBody>
          <a:bodyPr wrap="square" lIns="0" tIns="37692" rIns="75383" bIns="37692"/>
          <a:lstStyle>
            <a:lvl1pPr>
              <a:defRPr sz="3300" baseline="0"/>
            </a:lvl1pPr>
          </a:lstStyle>
          <a:p>
            <a:r>
              <a:rPr lang="en-US" dirty="0" smtClean="0"/>
              <a:t>Click to fill in title</a:t>
            </a:r>
            <a:endParaRPr lang="nl-NL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14056" y="4783410"/>
            <a:ext cx="6782092" cy="99457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2600" b="1" i="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75406" y="1611644"/>
            <a:ext cx="8676768" cy="2168555"/>
          </a:xfrm>
          <a:prstGeom prst="rect">
            <a:avLst/>
          </a:prstGeom>
        </p:spPr>
        <p:txBody>
          <a:bodyPr lIns="75383" tIns="37692" rIns="75383" bIns="37692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  <a:lvl2pPr marL="439735" marR="0" indent="-219867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−"/>
              <a:tabLst/>
              <a:defRPr baseline="0">
                <a:solidFill>
                  <a:srgbClr val="1A3877"/>
                </a:solidFill>
              </a:defRPr>
            </a:lvl2pPr>
          </a:lstStyle>
          <a:p>
            <a:pPr lvl="0"/>
            <a:r>
              <a:rPr lang="en-US" dirty="0" smtClean="0"/>
              <a:t>To enter background picture: </a:t>
            </a:r>
            <a:br>
              <a:rPr lang="en-US" dirty="0" smtClean="0"/>
            </a:br>
            <a:r>
              <a:rPr lang="en-US" dirty="0" smtClean="0"/>
              <a:t>Right mouse click &gt; Format background &gt; Mark under option “Fill”: Picture or texture fill &gt; Click option “Insert from: File… &gt; Go to BT picture collection to choose picture 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sure</a:t>
            </a:r>
            <a:r>
              <a:rPr lang="nl-NL" dirty="0" smtClean="0"/>
              <a:t> the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well, e.g.: Right click &gt; Format background &gt; Set </a:t>
            </a:r>
            <a:r>
              <a:rPr lang="nl-NL" dirty="0" err="1" smtClean="0"/>
              <a:t>transparency</a:t>
            </a:r>
            <a:r>
              <a:rPr lang="nl-NL" dirty="0" smtClean="0"/>
              <a:t>  of picture </a:t>
            </a:r>
            <a:r>
              <a:rPr lang="nl-NL" dirty="0" err="1" smtClean="0"/>
              <a:t>to</a:t>
            </a:r>
            <a:r>
              <a:rPr lang="nl-NL" dirty="0" smtClean="0"/>
              <a:t> ca. 50%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&lt;&lt;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shown</a:t>
            </a:r>
            <a:r>
              <a:rPr lang="nl-NL" dirty="0" smtClean="0"/>
              <a:t> in </a:t>
            </a:r>
            <a:r>
              <a:rPr lang="nl-NL" dirty="0" err="1" smtClean="0"/>
              <a:t>presentation</a:t>
            </a:r>
            <a:r>
              <a:rPr lang="nl-NL" dirty="0" smtClean="0"/>
              <a:t> mode or on </a:t>
            </a:r>
            <a:r>
              <a:rPr lang="nl-NL" dirty="0" err="1" smtClean="0"/>
              <a:t>your</a:t>
            </a:r>
            <a:r>
              <a:rPr lang="nl-NL" dirty="0" smtClean="0"/>
              <a:t>  PDF/print </a:t>
            </a:r>
            <a:r>
              <a:rPr lang="nl-NL" dirty="0" err="1" smtClean="0"/>
              <a:t>version</a:t>
            </a:r>
            <a:r>
              <a:rPr lang="nl-NL" dirty="0" smtClean="0"/>
              <a:t>&gt;&gt;</a:t>
            </a:r>
          </a:p>
          <a:p>
            <a:pPr lvl="1"/>
            <a:endParaRPr lang="en-GB" dirty="0"/>
          </a:p>
        </p:txBody>
      </p:sp>
      <p:sp>
        <p:nvSpPr>
          <p:cNvPr id="15" name="Ovaal 14"/>
          <p:cNvSpPr/>
          <p:nvPr userDrawn="1"/>
        </p:nvSpPr>
        <p:spPr bwMode="auto">
          <a:xfrm>
            <a:off x="1285510" y="109329"/>
            <a:ext cx="166350" cy="165584"/>
          </a:xfrm>
          <a:prstGeom prst="ellipse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0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tekst 55"/>
          <p:cNvSpPr>
            <a:spLocks noGrp="1"/>
          </p:cNvSpPr>
          <p:nvPr>
            <p:ph type="body" sz="quarter" idx="24" hasCustomPrompt="1"/>
          </p:nvPr>
        </p:nvSpPr>
        <p:spPr>
          <a:xfrm>
            <a:off x="1374647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5" y="927269"/>
            <a:ext cx="6598531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title of reference (max. 2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6598531" cy="22818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Reference #: XXX sector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For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r>
              <a:rPr lang="nl-NL" dirty="0" smtClean="0"/>
              <a:t> enter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shortage</a:t>
            </a:r>
            <a:r>
              <a:rPr lang="nl-NL" dirty="0" smtClean="0"/>
              <a:t>/ </a:t>
            </a:r>
            <a:r>
              <a:rPr lang="nl-NL" dirty="0" err="1" smtClean="0"/>
              <a:t>personnel</a:t>
            </a:r>
            <a:r>
              <a:rPr lang="nl-NL" dirty="0" smtClean="0"/>
              <a:t> code/ code of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 hasCustomPrompt="1"/>
          </p:nvPr>
        </p:nvSpPr>
        <p:spPr>
          <a:xfrm>
            <a:off x="8513694" y="345982"/>
            <a:ext cx="1526897" cy="113607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sz="900" baseline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Paste </a:t>
            </a:r>
            <a:r>
              <a:rPr lang="nl-NL" dirty="0" err="1" smtClean="0"/>
              <a:t>here</a:t>
            </a:r>
            <a:r>
              <a:rPr lang="nl-NL" dirty="0" smtClean="0"/>
              <a:t> a picture </a:t>
            </a:r>
            <a:r>
              <a:rPr lang="nl-NL" dirty="0" err="1" smtClean="0"/>
              <a:t>that</a:t>
            </a:r>
            <a:r>
              <a:rPr lang="nl-NL" dirty="0" smtClean="0"/>
              <a:t> resembles the </a:t>
            </a:r>
            <a:r>
              <a:rPr lang="nl-NL" dirty="0" err="1" smtClean="0"/>
              <a:t>reference</a:t>
            </a:r>
            <a:r>
              <a:rPr lang="nl-NL" dirty="0" smtClean="0"/>
              <a:t>. Pictures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5" hasCustomPrompt="1"/>
          </p:nvPr>
        </p:nvSpPr>
        <p:spPr>
          <a:xfrm>
            <a:off x="1360183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lang="nl-NL" dirty="0" smtClean="0"/>
            </a:lvl1pPr>
          </a:lstStyle>
          <a:p>
            <a:pPr lvl="0"/>
            <a:r>
              <a:rPr lang="nl-NL" dirty="0" smtClean="0"/>
              <a:t>	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63062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3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 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374919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Country: XXXXX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 hasCustomPrompt="1"/>
          </p:nvPr>
        </p:nvSpPr>
        <p:spPr>
          <a:xfrm>
            <a:off x="4291708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marL="0" marR="0" lvl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 smtClean="0"/>
              <a:t>Total project </a:t>
            </a:r>
            <a:r>
              <a:rPr lang="nl-NL" dirty="0" err="1" smtClean="0"/>
              <a:t>value</a:t>
            </a:r>
            <a:r>
              <a:rPr lang="nl-NL" dirty="0" smtClean="0"/>
              <a:t> in EUR:	XX K</a:t>
            </a:r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25" hasCustomPrompt="1"/>
          </p:nvPr>
        </p:nvSpPr>
        <p:spPr>
          <a:xfrm>
            <a:off x="1375405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  <a:lvl2pPr marL="219867" indent="0">
              <a:buNone/>
              <a:defRPr/>
            </a:lvl2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context of </a:t>
            </a:r>
            <a:r>
              <a:rPr lang="nl-NL" dirty="0" err="1" smtClean="0"/>
              <a:t>reference</a:t>
            </a:r>
            <a:endParaRPr lang="nl-NL" dirty="0" smtClean="0"/>
          </a:p>
        </p:txBody>
      </p:sp>
      <p:cxnSp>
        <p:nvCxnSpPr>
          <p:cNvPr id="60" name="Rechte verbindingslijn 59"/>
          <p:cNvCxnSpPr/>
          <p:nvPr userDrawn="1"/>
        </p:nvCxnSpPr>
        <p:spPr bwMode="auto">
          <a:xfrm>
            <a:off x="1374920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ijdelijke aanduiding voor tekst 55"/>
          <p:cNvSpPr>
            <a:spLocks noGrp="1"/>
          </p:cNvSpPr>
          <p:nvPr>
            <p:ph type="body" sz="quarter" idx="26" hasCustomPrompt="1"/>
          </p:nvPr>
        </p:nvSpPr>
        <p:spPr>
          <a:xfrm>
            <a:off x="5994323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3" name="Tijdelijke aanduiding voor tekst 55"/>
          <p:cNvSpPr>
            <a:spLocks noGrp="1"/>
          </p:cNvSpPr>
          <p:nvPr>
            <p:ph type="body" sz="quarter" idx="27" hasCustomPrompt="1"/>
          </p:nvPr>
        </p:nvSpPr>
        <p:spPr>
          <a:xfrm>
            <a:off x="1374647" y="455441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Approach</a:t>
            </a:r>
            <a:endParaRPr lang="nl-NL" dirty="0"/>
          </a:p>
        </p:txBody>
      </p:sp>
      <p:sp>
        <p:nvSpPr>
          <p:cNvPr id="64" name="Tijdelijke aanduiding voor tekst 58"/>
          <p:cNvSpPr>
            <a:spLocks noGrp="1"/>
          </p:cNvSpPr>
          <p:nvPr>
            <p:ph type="body" sz="quarter" idx="28" hasCustomPrompt="1"/>
          </p:nvPr>
        </p:nvSpPr>
        <p:spPr>
          <a:xfrm>
            <a:off x="5991778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exact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5" name="Tijdelijke aanduiding voor tekst 58"/>
          <p:cNvSpPr>
            <a:spLocks noGrp="1"/>
          </p:cNvSpPr>
          <p:nvPr>
            <p:ph type="body" sz="quarter" idx="29" hasCustomPrompt="1"/>
          </p:nvPr>
        </p:nvSpPr>
        <p:spPr>
          <a:xfrm>
            <a:off x="1375405" y="4831418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6" name="Tijdelijke aanduiding voor tekst 58"/>
          <p:cNvSpPr>
            <a:spLocks noGrp="1"/>
          </p:cNvSpPr>
          <p:nvPr>
            <p:ph type="body" sz="quarter" idx="30" hasCustomPrompt="1"/>
          </p:nvPr>
        </p:nvSpPr>
        <p:spPr>
          <a:xfrm>
            <a:off x="5991778" y="483312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realised</a:t>
            </a:r>
            <a:endParaRPr lang="nl-NL" dirty="0"/>
          </a:p>
        </p:txBody>
      </p:sp>
      <p:cxnSp>
        <p:nvCxnSpPr>
          <p:cNvPr id="67" name="Rechte verbindingslijn 66"/>
          <p:cNvCxnSpPr/>
          <p:nvPr userDrawn="1"/>
        </p:nvCxnSpPr>
        <p:spPr bwMode="auto">
          <a:xfrm>
            <a:off x="5995789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Rechte verbindingslijn 68"/>
          <p:cNvCxnSpPr/>
          <p:nvPr userDrawn="1"/>
        </p:nvCxnSpPr>
        <p:spPr bwMode="auto">
          <a:xfrm>
            <a:off x="5995789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Rechte verbindingslijn 69"/>
          <p:cNvCxnSpPr/>
          <p:nvPr userDrawn="1"/>
        </p:nvCxnSpPr>
        <p:spPr bwMode="auto">
          <a:xfrm>
            <a:off x="1374920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ijdelijke aanduiding voor tekst 55"/>
          <p:cNvSpPr>
            <a:spLocks noGrp="1"/>
          </p:cNvSpPr>
          <p:nvPr>
            <p:ph type="body" sz="quarter" idx="31" hasCustomPrompt="1"/>
          </p:nvPr>
        </p:nvSpPr>
        <p:spPr>
          <a:xfrm>
            <a:off x="5994323" y="455202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74" name="Tijdelijke aanduiding vo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1374921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</a:t>
            </a:r>
          </a:p>
        </p:txBody>
      </p:sp>
      <p:sp>
        <p:nvSpPr>
          <p:cNvPr id="75" name="Tijdelijke aanduiding vo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84710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MM/YYYY/</a:t>
            </a:r>
          </a:p>
        </p:txBody>
      </p:sp>
      <p:sp>
        <p:nvSpPr>
          <p:cNvPr id="76" name="Tijdelijke aanduiding vo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7229664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Contact person: XXX XXXXX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7234248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Tel.: +31-30-XXXXXX</a:t>
            </a:r>
          </a:p>
        </p:txBody>
      </p:sp>
    </p:spTree>
    <p:extLst>
      <p:ext uri="{BB962C8B-B14F-4D97-AF65-F5344CB8AC3E}">
        <p14:creationId xmlns:p14="http://schemas.microsoft.com/office/powerpoint/2010/main" val="262086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objec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80546" y="1611644"/>
            <a:ext cx="8666681" cy="522151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 marL="225102" indent="-225102">
              <a:buClr>
                <a:srgbClr val="1A3877"/>
              </a:buClr>
              <a:tabLst>
                <a:tab pos="0" algn="l"/>
              </a:tabLst>
              <a:defRPr lang="nl-NL" dirty="0" smtClean="0"/>
            </a:lvl1pPr>
            <a:lvl2pPr>
              <a:buClr>
                <a:srgbClr val="1A3877"/>
              </a:buClr>
              <a:defRPr lang="nl-NL" dirty="0" smtClean="0"/>
            </a:lvl2pPr>
            <a:lvl3pPr>
              <a:buClr>
                <a:srgbClr val="1A3877"/>
              </a:buClr>
              <a:defRPr lang="nl-NL" dirty="0" smtClean="0"/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fld id="{37ED8821-0CD5-4435-AC86-68BCE15D68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buClr>
                <a:srgbClr val="1A3877"/>
              </a:buClr>
              <a:defRPr baseline="0"/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15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1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1611644"/>
            <a:ext cx="4212429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1611644"/>
            <a:ext cx="4213776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52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with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2011547"/>
            <a:ext cx="4212429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2011547"/>
            <a:ext cx="4213776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1368584" y="1611645"/>
            <a:ext cx="4212429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baseline="0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5" hasCustomPrompt="1"/>
          </p:nvPr>
        </p:nvSpPr>
        <p:spPr>
          <a:xfrm>
            <a:off x="5822592" y="1611645"/>
            <a:ext cx="4213776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1400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5823136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621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822926" y="1612189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1586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3" y="4351304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dirty="0" smtClean="0">
                <a:solidFill>
                  <a:srgbClr val="1A3877"/>
                </a:solidFill>
              </a:defRPr>
            </a:lvl1pPr>
            <a:lvl2pPr>
              <a:defRPr lang="nl-NL" dirty="0" smtClean="0">
                <a:solidFill>
                  <a:srgbClr val="1A3877"/>
                </a:solidFill>
              </a:defRPr>
            </a:lvl2pPr>
            <a:lvl3pP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076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035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26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tekst 55"/>
          <p:cNvSpPr>
            <a:spLocks noGrp="1"/>
          </p:cNvSpPr>
          <p:nvPr>
            <p:ph type="body" sz="quarter" idx="24" hasCustomPrompt="1"/>
          </p:nvPr>
        </p:nvSpPr>
        <p:spPr>
          <a:xfrm>
            <a:off x="1374647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5" y="927269"/>
            <a:ext cx="6598531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title of reference (max. 2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6598531" cy="22818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Reference #: XXX sector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For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r>
              <a:rPr lang="nl-NL" dirty="0" smtClean="0"/>
              <a:t> enter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shortage</a:t>
            </a:r>
            <a:r>
              <a:rPr lang="nl-NL" dirty="0" smtClean="0"/>
              <a:t>/ </a:t>
            </a:r>
            <a:r>
              <a:rPr lang="nl-NL" dirty="0" err="1" smtClean="0"/>
              <a:t>personnel</a:t>
            </a:r>
            <a:r>
              <a:rPr lang="nl-NL" dirty="0" smtClean="0"/>
              <a:t> code/ code of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 hasCustomPrompt="1"/>
          </p:nvPr>
        </p:nvSpPr>
        <p:spPr>
          <a:xfrm>
            <a:off x="8513694" y="345982"/>
            <a:ext cx="1526897" cy="113607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sz="900" baseline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Paste </a:t>
            </a:r>
            <a:r>
              <a:rPr lang="nl-NL" dirty="0" err="1" smtClean="0"/>
              <a:t>here</a:t>
            </a:r>
            <a:r>
              <a:rPr lang="nl-NL" dirty="0" smtClean="0"/>
              <a:t> a picture </a:t>
            </a:r>
            <a:r>
              <a:rPr lang="nl-NL" dirty="0" err="1" smtClean="0"/>
              <a:t>that</a:t>
            </a:r>
            <a:r>
              <a:rPr lang="nl-NL" dirty="0" smtClean="0"/>
              <a:t> resembles the </a:t>
            </a:r>
            <a:r>
              <a:rPr lang="nl-NL" dirty="0" err="1" smtClean="0"/>
              <a:t>reference</a:t>
            </a:r>
            <a:r>
              <a:rPr lang="nl-NL" dirty="0" smtClean="0"/>
              <a:t>. Pictures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5" hasCustomPrompt="1"/>
          </p:nvPr>
        </p:nvSpPr>
        <p:spPr>
          <a:xfrm>
            <a:off x="1360183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Clr>
                <a:srgbClr val="1A3877"/>
              </a:buClr>
              <a:buNone/>
              <a:defRPr lang="nl-NL" dirty="0" smtClean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	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63062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3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 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374919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Country: XXXXX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 hasCustomPrompt="1"/>
          </p:nvPr>
        </p:nvSpPr>
        <p:spPr>
          <a:xfrm>
            <a:off x="4291708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marL="0" marR="0" lvl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 smtClean="0"/>
              <a:t>Total project </a:t>
            </a:r>
            <a:r>
              <a:rPr lang="nl-NL" dirty="0" err="1" smtClean="0"/>
              <a:t>value</a:t>
            </a:r>
            <a:r>
              <a:rPr lang="nl-NL" dirty="0" smtClean="0"/>
              <a:t> in EUR:	XX K</a:t>
            </a:r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25" hasCustomPrompt="1"/>
          </p:nvPr>
        </p:nvSpPr>
        <p:spPr>
          <a:xfrm>
            <a:off x="1375405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  <a:lvl2pPr marL="219867" indent="0">
              <a:buNone/>
              <a:defRPr/>
            </a:lvl2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context of </a:t>
            </a:r>
            <a:r>
              <a:rPr lang="nl-NL" dirty="0" err="1" smtClean="0"/>
              <a:t>reference</a:t>
            </a:r>
            <a:endParaRPr lang="nl-NL" dirty="0" smtClean="0"/>
          </a:p>
        </p:txBody>
      </p:sp>
      <p:cxnSp>
        <p:nvCxnSpPr>
          <p:cNvPr id="60" name="Rechte verbindingslijn 59"/>
          <p:cNvCxnSpPr/>
          <p:nvPr userDrawn="1"/>
        </p:nvCxnSpPr>
        <p:spPr bwMode="auto">
          <a:xfrm>
            <a:off x="1374920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ijdelijke aanduiding voor tekst 55"/>
          <p:cNvSpPr>
            <a:spLocks noGrp="1"/>
          </p:cNvSpPr>
          <p:nvPr>
            <p:ph type="body" sz="quarter" idx="26" hasCustomPrompt="1"/>
          </p:nvPr>
        </p:nvSpPr>
        <p:spPr>
          <a:xfrm>
            <a:off x="5994323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3" name="Tijdelijke aanduiding voor tekst 55"/>
          <p:cNvSpPr>
            <a:spLocks noGrp="1"/>
          </p:cNvSpPr>
          <p:nvPr>
            <p:ph type="body" sz="quarter" idx="27" hasCustomPrompt="1"/>
          </p:nvPr>
        </p:nvSpPr>
        <p:spPr>
          <a:xfrm>
            <a:off x="1374647" y="455441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Approach</a:t>
            </a:r>
            <a:endParaRPr lang="nl-NL" dirty="0"/>
          </a:p>
        </p:txBody>
      </p:sp>
      <p:sp>
        <p:nvSpPr>
          <p:cNvPr id="64" name="Tijdelijke aanduiding voor tekst 58"/>
          <p:cNvSpPr>
            <a:spLocks noGrp="1"/>
          </p:cNvSpPr>
          <p:nvPr>
            <p:ph type="body" sz="quarter" idx="28" hasCustomPrompt="1"/>
          </p:nvPr>
        </p:nvSpPr>
        <p:spPr>
          <a:xfrm>
            <a:off x="5991778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exact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5" name="Tijdelijke aanduiding voor tekst 58"/>
          <p:cNvSpPr>
            <a:spLocks noGrp="1"/>
          </p:cNvSpPr>
          <p:nvPr>
            <p:ph type="body" sz="quarter" idx="29" hasCustomPrompt="1"/>
          </p:nvPr>
        </p:nvSpPr>
        <p:spPr>
          <a:xfrm>
            <a:off x="1375405" y="4831418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6" name="Tijdelijke aanduiding voor tekst 58"/>
          <p:cNvSpPr>
            <a:spLocks noGrp="1"/>
          </p:cNvSpPr>
          <p:nvPr>
            <p:ph type="body" sz="quarter" idx="30" hasCustomPrompt="1"/>
          </p:nvPr>
        </p:nvSpPr>
        <p:spPr>
          <a:xfrm>
            <a:off x="5991778" y="483312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realised</a:t>
            </a:r>
            <a:endParaRPr lang="nl-NL" dirty="0"/>
          </a:p>
        </p:txBody>
      </p:sp>
      <p:cxnSp>
        <p:nvCxnSpPr>
          <p:cNvPr id="67" name="Rechte verbindingslijn 66"/>
          <p:cNvCxnSpPr/>
          <p:nvPr userDrawn="1"/>
        </p:nvCxnSpPr>
        <p:spPr bwMode="auto">
          <a:xfrm>
            <a:off x="5995789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Rechte verbindingslijn 68"/>
          <p:cNvCxnSpPr/>
          <p:nvPr userDrawn="1"/>
        </p:nvCxnSpPr>
        <p:spPr bwMode="auto">
          <a:xfrm>
            <a:off x="5995789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Rechte verbindingslijn 69"/>
          <p:cNvCxnSpPr/>
          <p:nvPr userDrawn="1"/>
        </p:nvCxnSpPr>
        <p:spPr bwMode="auto">
          <a:xfrm>
            <a:off x="1374920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ijdelijke aanduiding voor tekst 55"/>
          <p:cNvSpPr>
            <a:spLocks noGrp="1"/>
          </p:cNvSpPr>
          <p:nvPr>
            <p:ph type="body" sz="quarter" idx="31" hasCustomPrompt="1"/>
          </p:nvPr>
        </p:nvSpPr>
        <p:spPr>
          <a:xfrm>
            <a:off x="5994323" y="455202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74" name="Tijdelijke aanduiding vo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1374921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</a:t>
            </a:r>
          </a:p>
        </p:txBody>
      </p:sp>
      <p:sp>
        <p:nvSpPr>
          <p:cNvPr id="75" name="Tijdelijke aanduiding vo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84710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MM/YYYY/</a:t>
            </a:r>
          </a:p>
        </p:txBody>
      </p:sp>
      <p:sp>
        <p:nvSpPr>
          <p:cNvPr id="76" name="Tijdelijke aanduiding vo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7229664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Contact person: XXX XXXXX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7234248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Tel.: +31-30-XXXXXX</a:t>
            </a:r>
          </a:p>
        </p:txBody>
      </p:sp>
    </p:spTree>
    <p:extLst>
      <p:ext uri="{BB962C8B-B14F-4D97-AF65-F5344CB8AC3E}">
        <p14:creationId xmlns:p14="http://schemas.microsoft.com/office/powerpoint/2010/main" val="286665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objec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80546" y="1611644"/>
            <a:ext cx="8666681" cy="522151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 marL="225102" indent="-225102">
              <a:buClr>
                <a:srgbClr val="1A3877"/>
              </a:buClr>
              <a:tabLst>
                <a:tab pos="0" algn="l"/>
              </a:tabLst>
              <a:defRPr lang="nl-NL" dirty="0" smtClean="0"/>
            </a:lvl1pPr>
            <a:lvl2pPr>
              <a:buClr>
                <a:srgbClr val="1A3877"/>
              </a:buClr>
              <a:defRPr lang="nl-NL" dirty="0" smtClean="0"/>
            </a:lvl2pPr>
            <a:lvl3pPr>
              <a:buClr>
                <a:srgbClr val="1A3877"/>
              </a:buClr>
              <a:defRPr lang="nl-NL" dirty="0" smtClean="0"/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/>
            </a:lvl1pPr>
          </a:lstStyle>
          <a:p>
            <a:fld id="{37ED8821-0CD5-4435-AC86-68BCE15D68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buClr>
                <a:srgbClr val="1A3877"/>
              </a:buClr>
              <a:defRPr baseline="0"/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6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1611644"/>
            <a:ext cx="4212429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1611644"/>
            <a:ext cx="4213776" cy="522188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010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26" name="Ovaal 25"/>
          <p:cNvSpPr/>
          <p:nvPr userDrawn="1"/>
        </p:nvSpPr>
        <p:spPr bwMode="auto">
          <a:xfrm>
            <a:off x="1375405" y="3953098"/>
            <a:ext cx="1038773" cy="970143"/>
          </a:xfrm>
          <a:prstGeom prst="ellipse">
            <a:avLst/>
          </a:prstGeom>
          <a:solidFill>
            <a:srgbClr val="1A38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7692" rIns="75383" bIns="37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ctr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 userDrawn="1"/>
        </p:nvSpPr>
        <p:spPr bwMode="auto">
          <a:xfrm>
            <a:off x="3233569" y="3931432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hthoek 27"/>
          <p:cNvSpPr/>
          <p:nvPr userDrawn="1"/>
        </p:nvSpPr>
        <p:spPr bwMode="auto">
          <a:xfrm>
            <a:off x="3057006" y="3931432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Afbeelding 28" descr="patronen_Corporate Presentatie_balk_150dpi.png"/>
          <p:cNvPicPr>
            <a:picLocks noChangeAspect="1"/>
          </p:cNvPicPr>
          <p:nvPr userDrawn="1"/>
        </p:nvPicPr>
        <p:blipFill>
          <a:blip r:embed="rId3" cstate="print"/>
          <a:srcRect t="12488" r="30607"/>
          <a:stretch>
            <a:fillRect/>
          </a:stretch>
        </p:blipFill>
        <p:spPr>
          <a:xfrm>
            <a:off x="3233571" y="3931432"/>
            <a:ext cx="7459830" cy="1983620"/>
          </a:xfrm>
          <a:prstGeom prst="rect">
            <a:avLst/>
          </a:prstGeom>
        </p:spPr>
      </p:pic>
      <p:sp>
        <p:nvSpPr>
          <p:cNvPr id="30" name="Ovaal 29"/>
          <p:cNvSpPr/>
          <p:nvPr userDrawn="1"/>
        </p:nvSpPr>
        <p:spPr bwMode="auto">
          <a:xfrm>
            <a:off x="3153581" y="4168193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4920" y="4067232"/>
            <a:ext cx="1038836" cy="724673"/>
          </a:xfrm>
          <a:prstGeom prst="rect">
            <a:avLst/>
          </a:prstGeom>
        </p:spPr>
        <p:txBody>
          <a:bodyPr wrap="none" lIns="0" tIns="37692" rIns="0" bIns="37692" anchor="ctr" anchorCtr="0"/>
          <a:lstStyle>
            <a:lvl1pPr marL="0" indent="0" algn="ctr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32" name="Titel 8"/>
          <p:cNvSpPr>
            <a:spLocks noGrp="1"/>
          </p:cNvSpPr>
          <p:nvPr>
            <p:ph type="title" hasCustomPrompt="1"/>
          </p:nvPr>
        </p:nvSpPr>
        <p:spPr>
          <a:xfrm>
            <a:off x="3513571" y="4188407"/>
            <a:ext cx="6777690" cy="466807"/>
          </a:xfrm>
          <a:prstGeom prst="rect">
            <a:avLst/>
          </a:prstGeom>
        </p:spPr>
        <p:txBody>
          <a:bodyPr wrap="square" lIns="0" tIns="37692" rIns="75383" bIns="37692"/>
          <a:lstStyle>
            <a:lvl1pPr>
              <a:defRPr sz="3300" baseline="0"/>
            </a:lvl1pPr>
          </a:lstStyle>
          <a:p>
            <a:r>
              <a:rPr lang="en-US" dirty="0" smtClean="0"/>
              <a:t>Click to fill in title</a:t>
            </a:r>
            <a:endParaRPr lang="nl-NL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14056" y="4783410"/>
            <a:ext cx="6782092" cy="99457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2600" b="1" i="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75406" y="1611644"/>
            <a:ext cx="8676768" cy="2168555"/>
          </a:xfrm>
          <a:prstGeom prst="rect">
            <a:avLst/>
          </a:prstGeom>
        </p:spPr>
        <p:txBody>
          <a:bodyPr lIns="75383" tIns="37692" rIns="75383" bIns="37692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  <a:lvl2pPr marL="439735" marR="0" indent="-219867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−"/>
              <a:tabLst/>
              <a:defRPr baseline="0">
                <a:solidFill>
                  <a:srgbClr val="1A3877"/>
                </a:solidFill>
              </a:defRPr>
            </a:lvl2pPr>
          </a:lstStyle>
          <a:p>
            <a:pPr lvl="0"/>
            <a:r>
              <a:rPr lang="en-US" dirty="0" smtClean="0"/>
              <a:t>To enter background picture: </a:t>
            </a:r>
            <a:br>
              <a:rPr lang="en-US" dirty="0" smtClean="0"/>
            </a:br>
            <a:r>
              <a:rPr lang="en-US" dirty="0" smtClean="0"/>
              <a:t>Right mouse click &gt; Format background &gt; Mark under option “Fill”: Picture or texture fill &gt; Click option “Insert from: File… &gt; Go to BT picture collection to choose picture 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sure</a:t>
            </a:r>
            <a:r>
              <a:rPr lang="nl-NL" dirty="0" smtClean="0"/>
              <a:t> the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well, e.g.: Right click &gt; Format background &gt; Set </a:t>
            </a:r>
            <a:r>
              <a:rPr lang="nl-NL" dirty="0" err="1" smtClean="0"/>
              <a:t>transparency</a:t>
            </a:r>
            <a:r>
              <a:rPr lang="nl-NL" dirty="0" smtClean="0"/>
              <a:t>  of picture </a:t>
            </a:r>
            <a:r>
              <a:rPr lang="nl-NL" dirty="0" err="1" smtClean="0"/>
              <a:t>to</a:t>
            </a:r>
            <a:r>
              <a:rPr lang="nl-NL" dirty="0" smtClean="0"/>
              <a:t> ca. 50%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&lt;&lt;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shown</a:t>
            </a:r>
            <a:r>
              <a:rPr lang="nl-NL" dirty="0" smtClean="0"/>
              <a:t> in </a:t>
            </a:r>
            <a:r>
              <a:rPr lang="nl-NL" dirty="0" err="1" smtClean="0"/>
              <a:t>presentation</a:t>
            </a:r>
            <a:r>
              <a:rPr lang="nl-NL" dirty="0" smtClean="0"/>
              <a:t> mode or on </a:t>
            </a:r>
            <a:r>
              <a:rPr lang="nl-NL" dirty="0" err="1" smtClean="0"/>
              <a:t>your</a:t>
            </a:r>
            <a:r>
              <a:rPr lang="nl-NL" dirty="0" smtClean="0"/>
              <a:t>  PDF/print </a:t>
            </a:r>
            <a:r>
              <a:rPr lang="nl-NL" dirty="0" err="1" smtClean="0"/>
              <a:t>version</a:t>
            </a:r>
            <a:r>
              <a:rPr lang="nl-NL" dirty="0" smtClean="0"/>
              <a:t>&gt;&gt;</a:t>
            </a:r>
          </a:p>
          <a:p>
            <a:pPr lvl="1"/>
            <a:endParaRPr lang="en-GB" dirty="0"/>
          </a:p>
        </p:txBody>
      </p:sp>
      <p:sp>
        <p:nvSpPr>
          <p:cNvPr id="15" name="Ovaal 14"/>
          <p:cNvSpPr/>
          <p:nvPr userDrawn="1"/>
        </p:nvSpPr>
        <p:spPr bwMode="auto">
          <a:xfrm>
            <a:off x="1285510" y="109329"/>
            <a:ext cx="166350" cy="165584"/>
          </a:xfrm>
          <a:prstGeom prst="ellipse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 with 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2011547"/>
            <a:ext cx="4212429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  <a:lvl4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4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  <a:p>
            <a:pPr lvl="3"/>
            <a:endParaRPr lang="nl-NL" dirty="0" smtClean="0"/>
          </a:p>
          <a:p>
            <a:pPr lvl="0"/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22592" y="2011547"/>
            <a:ext cx="4213776" cy="482198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1pPr>
            <a:lvl2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2pPr>
            <a:lvl3pPr>
              <a:buClr>
                <a:srgbClr val="1A3877"/>
              </a:buCl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24DBD99B-1A84-4AA6-804A-506E689C58E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1368584" y="1611645"/>
            <a:ext cx="4212429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baseline="0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5" hasCustomPrompt="1"/>
          </p:nvPr>
        </p:nvSpPr>
        <p:spPr>
          <a:xfrm>
            <a:off x="5822592" y="1611645"/>
            <a:ext cx="4213776" cy="34283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ctr" anchorCtr="0" compatLnSpc="1">
            <a:prstTxWarp prst="textNoShape">
              <a:avLst/>
            </a:prstTxWarp>
          </a:bodyPr>
          <a:lstStyle>
            <a:lvl1pPr marL="0" indent="0" algn="ctr">
              <a:buClr>
                <a:srgbClr val="1A3877"/>
              </a:buClr>
              <a:buNone/>
              <a:defRPr lang="nl-NL" b="1" dirty="0" smtClean="0">
                <a:solidFill>
                  <a:srgbClr val="1A3877"/>
                </a:solidFill>
              </a:defRPr>
            </a:lvl1pPr>
            <a:lvl2pPr>
              <a:defRPr lang="nl-NL" dirty="0" smtClean="0"/>
            </a:lvl2pPr>
            <a:lvl3pPr>
              <a:defRPr lang="nl-NL" dirty="0" smtClean="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155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/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4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 hasCustomPrompt="1"/>
          </p:nvPr>
        </p:nvSpPr>
        <p:spPr>
          <a:xfrm>
            <a:off x="5823136" y="4351583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621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822926" y="1612189"/>
            <a:ext cx="4212429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4677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objects_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1375406" y="927269"/>
            <a:ext cx="8676768" cy="627740"/>
          </a:xfrm>
        </p:spPr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368583" y="4351304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dirty="0" smtClean="0">
                <a:solidFill>
                  <a:srgbClr val="1A3877"/>
                </a:solidFill>
              </a:defRPr>
            </a:lvl1pPr>
            <a:lvl2pPr>
              <a:defRPr lang="nl-NL" dirty="0" smtClean="0">
                <a:solidFill>
                  <a:srgbClr val="1A3877"/>
                </a:solidFill>
              </a:defRPr>
            </a:lvl2pPr>
            <a:lvl3pPr>
              <a:defRPr lang="nl-NL" dirty="0" smtClean="0">
                <a:solidFill>
                  <a:srgbClr val="1A3877"/>
                </a:solidFill>
              </a:defRPr>
            </a:lvl3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5" hasCustomPrompt="1"/>
          </p:nvPr>
        </p:nvSpPr>
        <p:spPr>
          <a:xfrm>
            <a:off x="1368584" y="1612076"/>
            <a:ext cx="8675846" cy="2482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196" tIns="38582" rIns="29678" bIns="38582" numCol="1" anchor="t" anchorCtr="0" compatLnSpc="1">
            <a:prstTxWarp prst="textNoShape">
              <a:avLst/>
            </a:prstTxWarp>
          </a:bodyPr>
          <a:lstStyle>
            <a:lvl1pPr>
              <a:defRPr lang="nl-NL" noProof="0" dirty="0" smtClean="0">
                <a:solidFill>
                  <a:srgbClr val="1A3877"/>
                </a:solidFill>
              </a:defRPr>
            </a:lvl1pPr>
            <a:lvl2pPr>
              <a:defRPr>
                <a:solidFill>
                  <a:srgbClr val="1A3877"/>
                </a:solidFill>
              </a:defRPr>
            </a:lvl2pPr>
            <a:lvl3pPr>
              <a:defRPr lang="nl-NL" noProof="0" dirty="0" smtClean="0">
                <a:solidFill>
                  <a:srgbClr val="1A3877"/>
                </a:solidFill>
              </a:defRPr>
            </a:lvl3pPr>
            <a:lvl4pPr>
              <a:defRPr lang="nl-NL" noProof="0" dirty="0" smtClean="0"/>
            </a:lvl4pPr>
            <a:lvl5pPr>
              <a:defRPr lang="nl-NL" noProof="0" dirty="0" smtClean="0"/>
            </a:lvl5pPr>
          </a:lstStyle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83972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action title (The action title should capture the main essence of the slide and no longer than two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8682404" cy="228184"/>
          </a:xfr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(max. 3 </a:t>
            </a:r>
            <a:r>
              <a:rPr lang="nl-NL" dirty="0" err="1" smtClean="0"/>
              <a:t>words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</p:spPr>
        <p:txBody>
          <a:bodyPr/>
          <a:lstStyle>
            <a:lvl1pPr marL="0" indent="0" algn="r">
              <a:buNone/>
              <a:defRPr sz="700" i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Brontekst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73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tekst 55"/>
          <p:cNvSpPr>
            <a:spLocks noGrp="1"/>
          </p:cNvSpPr>
          <p:nvPr>
            <p:ph type="body" sz="quarter" idx="24" hasCustomPrompt="1"/>
          </p:nvPr>
        </p:nvSpPr>
        <p:spPr>
          <a:xfrm>
            <a:off x="1374647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5" y="927269"/>
            <a:ext cx="6598531" cy="627740"/>
          </a:xfrm>
        </p:spPr>
        <p:txBody>
          <a:bodyPr wrap="square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r>
              <a:rPr lang="en-US" dirty="0" smtClean="0"/>
              <a:t>Click to fill in title of reference (max. 2 lines)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1369769" y="608173"/>
            <a:ext cx="6598531" cy="22818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Clr>
                <a:srgbClr val="1A3877"/>
              </a:buClr>
              <a:buNone/>
              <a:defRPr sz="1300" b="1" i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Reference #: XXX sector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375406" y="6851446"/>
            <a:ext cx="8676768" cy="171183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1A3877"/>
              </a:buClr>
              <a:buNone/>
              <a:defRPr sz="700" i="1"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For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r>
              <a:rPr lang="nl-NL" dirty="0" smtClean="0"/>
              <a:t> enter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shortage</a:t>
            </a:r>
            <a:r>
              <a:rPr lang="nl-NL" dirty="0" smtClean="0"/>
              <a:t>/ </a:t>
            </a:r>
            <a:r>
              <a:rPr lang="nl-NL" dirty="0" err="1" smtClean="0"/>
              <a:t>personnel</a:t>
            </a:r>
            <a:r>
              <a:rPr lang="nl-NL" dirty="0" smtClean="0"/>
              <a:t> code/ code of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</a:t>
            </a:r>
            <a:r>
              <a:rPr lang="nl-NL" dirty="0" smtClean="0"/>
              <a:t> </a:t>
            </a:r>
            <a:r>
              <a:rPr lang="nl-NL" dirty="0" err="1" smtClean="0"/>
              <a:t>reference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 hasCustomPrompt="1"/>
          </p:nvPr>
        </p:nvSpPr>
        <p:spPr>
          <a:xfrm>
            <a:off x="8513694" y="345982"/>
            <a:ext cx="1526897" cy="113607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sz="900" baseline="0">
                <a:solidFill>
                  <a:srgbClr val="1A3877"/>
                </a:solidFill>
              </a:defRPr>
            </a:lvl1pPr>
          </a:lstStyle>
          <a:p>
            <a:r>
              <a:rPr lang="nl-NL" dirty="0" smtClean="0"/>
              <a:t>Paste </a:t>
            </a:r>
            <a:r>
              <a:rPr lang="nl-NL" dirty="0" err="1" smtClean="0"/>
              <a:t>here</a:t>
            </a:r>
            <a:r>
              <a:rPr lang="nl-NL" dirty="0" smtClean="0"/>
              <a:t> a picture </a:t>
            </a:r>
            <a:r>
              <a:rPr lang="nl-NL" dirty="0" err="1" smtClean="0"/>
              <a:t>that</a:t>
            </a:r>
            <a:r>
              <a:rPr lang="nl-NL" dirty="0" smtClean="0"/>
              <a:t> resembles the </a:t>
            </a:r>
            <a:r>
              <a:rPr lang="nl-NL" dirty="0" err="1" smtClean="0"/>
              <a:t>reference</a:t>
            </a:r>
            <a:r>
              <a:rPr lang="nl-NL" dirty="0" smtClean="0"/>
              <a:t>. Pictures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5" hasCustomPrompt="1"/>
          </p:nvPr>
        </p:nvSpPr>
        <p:spPr>
          <a:xfrm>
            <a:off x="1360183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Clr>
                <a:srgbClr val="1A3877"/>
              </a:buClr>
              <a:buNone/>
              <a:defRPr lang="nl-NL" dirty="0" smtClean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	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63062" y="1620503"/>
            <a:ext cx="8678901" cy="564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3"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 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374919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Country: XXXXX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 hasCustomPrompt="1"/>
          </p:nvPr>
        </p:nvSpPr>
        <p:spPr>
          <a:xfrm>
            <a:off x="4291708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marL="0" marR="0" lvl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 smtClean="0"/>
              <a:t>Total project </a:t>
            </a:r>
            <a:r>
              <a:rPr lang="nl-NL" dirty="0" err="1" smtClean="0"/>
              <a:t>value</a:t>
            </a:r>
            <a:r>
              <a:rPr lang="nl-NL" dirty="0" smtClean="0"/>
              <a:t> in EUR:	XX K</a:t>
            </a:r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25" hasCustomPrompt="1"/>
          </p:nvPr>
        </p:nvSpPr>
        <p:spPr>
          <a:xfrm>
            <a:off x="1375405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>
                <a:solidFill>
                  <a:srgbClr val="1A3877"/>
                </a:solidFill>
              </a:defRPr>
            </a:lvl1pPr>
            <a:lvl2pPr marL="219867" indent="0">
              <a:buNone/>
              <a:defRPr/>
            </a:lvl2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context of </a:t>
            </a:r>
            <a:r>
              <a:rPr lang="nl-NL" dirty="0" err="1" smtClean="0"/>
              <a:t>reference</a:t>
            </a:r>
            <a:endParaRPr lang="nl-NL" dirty="0" smtClean="0"/>
          </a:p>
        </p:txBody>
      </p:sp>
      <p:cxnSp>
        <p:nvCxnSpPr>
          <p:cNvPr id="60" name="Rechte verbindingslijn 59"/>
          <p:cNvCxnSpPr/>
          <p:nvPr userDrawn="1"/>
        </p:nvCxnSpPr>
        <p:spPr bwMode="auto">
          <a:xfrm>
            <a:off x="1374920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ijdelijke aanduiding voor tekst 55"/>
          <p:cNvSpPr>
            <a:spLocks noGrp="1"/>
          </p:cNvSpPr>
          <p:nvPr>
            <p:ph type="body" sz="quarter" idx="26" hasCustomPrompt="1"/>
          </p:nvPr>
        </p:nvSpPr>
        <p:spPr>
          <a:xfrm>
            <a:off x="5994323" y="2219189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3" name="Tijdelijke aanduiding voor tekst 55"/>
          <p:cNvSpPr>
            <a:spLocks noGrp="1"/>
          </p:cNvSpPr>
          <p:nvPr>
            <p:ph type="body" sz="quarter" idx="27" hasCustomPrompt="1"/>
          </p:nvPr>
        </p:nvSpPr>
        <p:spPr>
          <a:xfrm>
            <a:off x="1374647" y="455441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Approach</a:t>
            </a:r>
            <a:endParaRPr lang="nl-NL" dirty="0"/>
          </a:p>
        </p:txBody>
      </p:sp>
      <p:sp>
        <p:nvSpPr>
          <p:cNvPr id="64" name="Tijdelijke aanduiding voor tekst 58"/>
          <p:cNvSpPr>
            <a:spLocks noGrp="1"/>
          </p:cNvSpPr>
          <p:nvPr>
            <p:ph type="body" sz="quarter" idx="28" hasCustomPrompt="1"/>
          </p:nvPr>
        </p:nvSpPr>
        <p:spPr>
          <a:xfrm>
            <a:off x="5991778" y="249734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exact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5" name="Tijdelijke aanduiding voor tekst 58"/>
          <p:cNvSpPr>
            <a:spLocks noGrp="1"/>
          </p:cNvSpPr>
          <p:nvPr>
            <p:ph type="body" sz="quarter" idx="29" hasCustomPrompt="1"/>
          </p:nvPr>
        </p:nvSpPr>
        <p:spPr>
          <a:xfrm>
            <a:off x="1375405" y="4831418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66" name="Tijdelijke aanduiding voor tekst 58"/>
          <p:cNvSpPr>
            <a:spLocks noGrp="1"/>
          </p:cNvSpPr>
          <p:nvPr>
            <p:ph type="body" sz="quarter" idx="30" hasCustomPrompt="1"/>
          </p:nvPr>
        </p:nvSpPr>
        <p:spPr>
          <a:xfrm>
            <a:off x="5991778" y="4833122"/>
            <a:ext cx="4014403" cy="1870815"/>
          </a:xfrm>
          <a:prstGeom prst="rect">
            <a:avLst/>
          </a:prstGeom>
        </p:spPr>
        <p:txBody>
          <a:bodyPr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Enter details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realised</a:t>
            </a:r>
            <a:endParaRPr lang="nl-NL" dirty="0"/>
          </a:p>
        </p:txBody>
      </p:sp>
      <p:cxnSp>
        <p:nvCxnSpPr>
          <p:cNvPr id="67" name="Rechte verbindingslijn 66"/>
          <p:cNvCxnSpPr/>
          <p:nvPr userDrawn="1"/>
        </p:nvCxnSpPr>
        <p:spPr bwMode="auto">
          <a:xfrm>
            <a:off x="5995789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Rechte verbindingslijn 68"/>
          <p:cNvCxnSpPr/>
          <p:nvPr userDrawn="1"/>
        </p:nvCxnSpPr>
        <p:spPr bwMode="auto">
          <a:xfrm>
            <a:off x="5995789" y="2469437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Rechte verbindingslijn 69"/>
          <p:cNvCxnSpPr/>
          <p:nvPr userDrawn="1"/>
        </p:nvCxnSpPr>
        <p:spPr bwMode="auto">
          <a:xfrm>
            <a:off x="1374920" y="4809351"/>
            <a:ext cx="40152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ijdelijke aanduiding voor tekst 55"/>
          <p:cNvSpPr>
            <a:spLocks noGrp="1"/>
          </p:cNvSpPr>
          <p:nvPr>
            <p:ph type="body" sz="quarter" idx="31" hasCustomPrompt="1"/>
          </p:nvPr>
        </p:nvSpPr>
        <p:spPr>
          <a:xfrm>
            <a:off x="5994323" y="4552028"/>
            <a:ext cx="2261132" cy="2573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A3877"/>
              </a:buClr>
              <a:buNone/>
              <a:defRPr b="1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74" name="Tijdelijke aanduiding vo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1374921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</a:t>
            </a:r>
          </a:p>
        </p:txBody>
      </p:sp>
      <p:sp>
        <p:nvSpPr>
          <p:cNvPr id="75" name="Tijdelijke aanduiding vo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84710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Date: MM/YYYY – MM/YYYY/</a:t>
            </a:r>
          </a:p>
        </p:txBody>
      </p:sp>
      <p:sp>
        <p:nvSpPr>
          <p:cNvPr id="76" name="Tijdelijke aanduiding vo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7229664" y="1620503"/>
            <a:ext cx="2810485" cy="27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marR="0" indent="0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Tx/>
              <a:buFont typeface="Arial" pitchFamily="34" charset="0"/>
              <a:buNone/>
              <a:tabLst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Contact person: XXX XXXXX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7234248" y="1886596"/>
            <a:ext cx="2810485" cy="296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numCol="1"/>
          <a:lstStyle>
            <a:lvl1pPr marL="0" indent="0">
              <a:buClr>
                <a:srgbClr val="1A3877"/>
              </a:buClr>
              <a:buNone/>
              <a:defRPr baseline="0">
                <a:solidFill>
                  <a:srgbClr val="1A3877"/>
                </a:solidFill>
              </a:defRPr>
            </a:lvl1pPr>
          </a:lstStyle>
          <a:p>
            <a:pPr lvl="0"/>
            <a:r>
              <a:rPr lang="nl-NL" dirty="0" smtClean="0"/>
              <a:t>Tel.: +31-30-XXXXXX</a:t>
            </a:r>
          </a:p>
        </p:txBody>
      </p:sp>
    </p:spTree>
    <p:extLst>
      <p:ext uri="{BB962C8B-B14F-4D97-AF65-F5344CB8AC3E}">
        <p14:creationId xmlns:p14="http://schemas.microsoft.com/office/powerpoint/2010/main" val="359272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angspunten B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Corporate-Presentatie_Luistere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58" y="0"/>
            <a:ext cx="10689843" cy="7561263"/>
          </a:xfrm>
          <a:prstGeom prst="rect">
            <a:avLst/>
          </a:prstGeom>
        </p:spPr>
      </p:pic>
      <p:sp>
        <p:nvSpPr>
          <p:cNvPr id="25" name="Rechthoek 24"/>
          <p:cNvSpPr/>
          <p:nvPr userDrawn="1"/>
        </p:nvSpPr>
        <p:spPr bwMode="auto">
          <a:xfrm>
            <a:off x="3233569" y="4686480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Rechthoek 25"/>
          <p:cNvSpPr/>
          <p:nvPr userDrawn="1"/>
        </p:nvSpPr>
        <p:spPr bwMode="auto">
          <a:xfrm>
            <a:off x="3057006" y="4686480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Afbeelding 26" descr="patronen_Corporate Presentatie_balk_150dpi.png"/>
          <p:cNvPicPr>
            <a:picLocks noChangeAspect="1"/>
          </p:cNvPicPr>
          <p:nvPr userDrawn="1"/>
        </p:nvPicPr>
        <p:blipFill>
          <a:blip r:embed="rId3" cstate="print"/>
          <a:srcRect t="12488" r="30607"/>
          <a:stretch>
            <a:fillRect/>
          </a:stretch>
        </p:blipFill>
        <p:spPr>
          <a:xfrm>
            <a:off x="3233571" y="4686480"/>
            <a:ext cx="7459830" cy="1983620"/>
          </a:xfrm>
          <a:prstGeom prst="rect">
            <a:avLst/>
          </a:prstGeom>
        </p:spPr>
      </p:pic>
      <p:sp>
        <p:nvSpPr>
          <p:cNvPr id="28" name="Ovaal 27"/>
          <p:cNvSpPr/>
          <p:nvPr userDrawn="1"/>
        </p:nvSpPr>
        <p:spPr bwMode="auto">
          <a:xfrm>
            <a:off x="3153581" y="4923241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kstvak 28"/>
          <p:cNvSpPr txBox="1"/>
          <p:nvPr userDrawn="1"/>
        </p:nvSpPr>
        <p:spPr>
          <a:xfrm>
            <a:off x="3465295" y="4799710"/>
            <a:ext cx="6994213" cy="1777216"/>
          </a:xfrm>
          <a:prstGeom prst="rect">
            <a:avLst/>
          </a:prstGeom>
          <a:noFill/>
        </p:spPr>
        <p:txBody>
          <a:bodyPr wrap="square" lIns="75383" tIns="37692" rIns="75383" bIns="37692" rtlCol="0">
            <a:normAutofit/>
          </a:bodyPr>
          <a:lstStyle/>
          <a:p>
            <a:r>
              <a:rPr lang="nl-NL" sz="3000" b="1" spc="-41" dirty="0" smtClean="0">
                <a:solidFill>
                  <a:srgbClr val="1A3877"/>
                </a:solidFill>
              </a:rPr>
              <a:t>Uitgangspunten Berenschot</a:t>
            </a:r>
          </a:p>
          <a:p>
            <a:pPr>
              <a:spcBef>
                <a:spcPts val="495"/>
              </a:spcBef>
            </a:pPr>
            <a:r>
              <a:rPr lang="nl-NL" sz="2000" i="1" dirty="0" smtClean="0">
                <a:solidFill>
                  <a:srgbClr val="1A3877"/>
                </a:solidFill>
              </a:rPr>
              <a:t>“Hoogwaardige kennisontwikkeling, multidisciplinaire advisering, persoonlijk ondernemerschap en nauwe band met de samenleving”</a:t>
            </a:r>
            <a:endParaRPr lang="nl-NL" sz="2000" i="1" dirty="0">
              <a:solidFill>
                <a:srgbClr val="1A3877"/>
              </a:solidFill>
            </a:endParaRPr>
          </a:p>
        </p:txBody>
      </p:sp>
      <p:pic>
        <p:nvPicPr>
          <p:cNvPr id="13" name="Afbeelding 14" descr="patronen_Corporate Presentatie_balk aflopend groot_281_150dpi.png"/>
          <p:cNvPicPr>
            <a:picLocks noChangeAspect="1"/>
          </p:cNvPicPr>
          <p:nvPr userDrawn="1"/>
        </p:nvPicPr>
        <p:blipFill rotWithShape="1">
          <a:blip r:embed="rId4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 bwMode="auto">
          <a:xfrm>
            <a:off x="0" y="116621"/>
            <a:ext cx="10693400" cy="85591"/>
          </a:xfrm>
          <a:prstGeom prst="rect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/>
          <p:cNvSpPr/>
          <p:nvPr userDrawn="1"/>
        </p:nvSpPr>
        <p:spPr bwMode="auto">
          <a:xfrm>
            <a:off x="0" y="2499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 userDrawn="1"/>
        </p:nvSpPr>
        <p:spPr bwMode="auto">
          <a:xfrm>
            <a:off x="1283128" y="135877"/>
            <a:ext cx="173281" cy="159215"/>
          </a:xfrm>
          <a:prstGeom prst="ellipse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t de weg volgen, maar de route bepa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>
          <a:xfrm>
            <a:off x="-253" y="202212"/>
            <a:ext cx="10700011" cy="7345780"/>
          </a:xfrm>
          <a:prstGeom prst="rect">
            <a:avLst/>
          </a:prstGeom>
        </p:spPr>
      </p:pic>
      <p:pic>
        <p:nvPicPr>
          <p:cNvPr id="13" name="Afbeelding 14" descr="patronen_Corporate Presentatie_balk aflopend groot_281_150dp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9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 bwMode="auto">
          <a:xfrm>
            <a:off x="0" y="116621"/>
            <a:ext cx="10693400" cy="85591"/>
          </a:xfrm>
          <a:prstGeom prst="rect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/>
          <p:cNvSpPr/>
          <p:nvPr userDrawn="1"/>
        </p:nvSpPr>
        <p:spPr bwMode="auto">
          <a:xfrm>
            <a:off x="0" y="2499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 userDrawn="1"/>
        </p:nvSpPr>
        <p:spPr bwMode="auto">
          <a:xfrm>
            <a:off x="1283128" y="128328"/>
            <a:ext cx="173281" cy="159215"/>
          </a:xfrm>
          <a:prstGeom prst="ellipse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5402425" y="3898594"/>
            <a:ext cx="5290976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5225862" y="3898594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Afbeelding 17" descr="patronen_Corporate Presentatie_balk_150dpi.png"/>
          <p:cNvPicPr>
            <a:picLocks noChangeAspect="1"/>
          </p:cNvPicPr>
          <p:nvPr userDrawn="1"/>
        </p:nvPicPr>
        <p:blipFill rotWithShape="1">
          <a:blip r:embed="rId5" cstate="print"/>
          <a:srcRect t="12488" r="50782"/>
          <a:stretch/>
        </p:blipFill>
        <p:spPr>
          <a:xfrm>
            <a:off x="5402427" y="3898593"/>
            <a:ext cx="5290974" cy="1983620"/>
          </a:xfrm>
          <a:prstGeom prst="rect">
            <a:avLst/>
          </a:prstGeom>
        </p:spPr>
      </p:pic>
      <p:sp>
        <p:nvSpPr>
          <p:cNvPr id="20" name="Ovaal 19"/>
          <p:cNvSpPr/>
          <p:nvPr userDrawn="1"/>
        </p:nvSpPr>
        <p:spPr bwMode="auto">
          <a:xfrm>
            <a:off x="5333213" y="4135354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kstvak 20"/>
          <p:cNvSpPr txBox="1"/>
          <p:nvPr userDrawn="1"/>
        </p:nvSpPr>
        <p:spPr>
          <a:xfrm>
            <a:off x="5634151" y="4069794"/>
            <a:ext cx="4692202" cy="1708191"/>
          </a:xfrm>
          <a:prstGeom prst="rect">
            <a:avLst/>
          </a:prstGeom>
          <a:noFill/>
        </p:spPr>
        <p:txBody>
          <a:bodyPr wrap="square" lIns="75383" tIns="0" rIns="75383" bIns="37692" rtlCol="0">
            <a:normAutofit/>
          </a:bodyPr>
          <a:lstStyle/>
          <a:p>
            <a:pPr algn="r"/>
            <a:r>
              <a:rPr lang="nl-NL" sz="3000" b="1" i="1" spc="-41" dirty="0" smtClean="0">
                <a:solidFill>
                  <a:srgbClr val="1A3877"/>
                </a:solidFill>
              </a:rPr>
              <a:t>“Niet de weg volgen,</a:t>
            </a:r>
            <a:br>
              <a:rPr lang="nl-NL" sz="3000" b="1" i="1" spc="-41" dirty="0" smtClean="0">
                <a:solidFill>
                  <a:srgbClr val="1A3877"/>
                </a:solidFill>
              </a:rPr>
            </a:br>
            <a:r>
              <a:rPr lang="nl-NL" sz="3000" b="1" i="1" spc="-41" dirty="0" smtClean="0">
                <a:solidFill>
                  <a:srgbClr val="1A3877"/>
                </a:solidFill>
              </a:rPr>
              <a:t>maar de route bepalen”</a:t>
            </a:r>
            <a:endParaRPr lang="nl-NL" sz="3000" b="1" i="1" spc="-41" dirty="0">
              <a:solidFill>
                <a:srgbClr val="1A3877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degen in vernieuw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"/>
          <a:stretch/>
        </p:blipFill>
        <p:spPr>
          <a:xfrm>
            <a:off x="-1" y="199504"/>
            <a:ext cx="10693402" cy="7347408"/>
          </a:xfrm>
          <a:prstGeom prst="rect">
            <a:avLst/>
          </a:prstGeom>
        </p:spPr>
      </p:pic>
      <p:pic>
        <p:nvPicPr>
          <p:cNvPr id="13" name="Afbeelding 14" descr="patronen_Corporate Presentatie_balk aflopend groot_281_150dp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9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 bwMode="auto">
          <a:xfrm>
            <a:off x="0" y="114122"/>
            <a:ext cx="10693400" cy="85591"/>
          </a:xfrm>
          <a:prstGeom prst="rect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/>
          <p:cNvSpPr/>
          <p:nvPr userDrawn="1"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 userDrawn="1"/>
        </p:nvSpPr>
        <p:spPr bwMode="auto">
          <a:xfrm>
            <a:off x="1283128" y="128328"/>
            <a:ext cx="173281" cy="159215"/>
          </a:xfrm>
          <a:prstGeom prst="ellipse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1" y="4686480"/>
            <a:ext cx="6141055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2" name="Afbeelding 21" descr="patronen_Corporate Presentatie_balk_150dpi.png"/>
          <p:cNvPicPr>
            <a:picLocks noChangeAspect="1"/>
          </p:cNvPicPr>
          <p:nvPr userDrawn="1"/>
        </p:nvPicPr>
        <p:blipFill>
          <a:blip r:embed="rId5" cstate="print"/>
          <a:srcRect t="12488" r="30607"/>
          <a:stretch>
            <a:fillRect/>
          </a:stretch>
        </p:blipFill>
        <p:spPr>
          <a:xfrm>
            <a:off x="11388" y="4686480"/>
            <a:ext cx="6129668" cy="1983620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 flipH="1">
            <a:off x="6012658" y="4686480"/>
            <a:ext cx="256795" cy="1983619"/>
            <a:chOff x="11845925" y="5913446"/>
            <a:chExt cx="302618" cy="2502950"/>
          </a:xfrm>
        </p:grpSpPr>
        <p:sp>
          <p:nvSpPr>
            <p:cNvPr id="19" name="Rechthoek 18"/>
            <p:cNvSpPr/>
            <p:nvPr userDrawn="1"/>
          </p:nvSpPr>
          <p:spPr bwMode="auto">
            <a:xfrm flipH="1">
              <a:off x="11845925" y="5913446"/>
              <a:ext cx="197946" cy="25029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352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al 22"/>
            <p:cNvSpPr/>
            <p:nvPr userDrawn="1"/>
          </p:nvSpPr>
          <p:spPr bwMode="auto">
            <a:xfrm flipH="1">
              <a:off x="11959733" y="6212193"/>
              <a:ext cx="188810" cy="188810"/>
            </a:xfrm>
            <a:prstGeom prst="ellipse">
              <a:avLst/>
            </a:prstGeom>
            <a:solidFill>
              <a:srgbClr val="1A38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352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ekstvak 23"/>
          <p:cNvSpPr txBox="1"/>
          <p:nvPr userDrawn="1"/>
        </p:nvSpPr>
        <p:spPr>
          <a:xfrm>
            <a:off x="243112" y="4750774"/>
            <a:ext cx="5470004" cy="1769085"/>
          </a:xfrm>
          <a:prstGeom prst="rect">
            <a:avLst/>
          </a:prstGeom>
          <a:noFill/>
        </p:spPr>
        <p:txBody>
          <a:bodyPr wrap="square" lIns="75383" tIns="37692" rIns="75383" bIns="37692" rtlCol="0">
            <a:normAutofit/>
          </a:bodyPr>
          <a:lstStyle/>
          <a:p>
            <a:r>
              <a:rPr lang="nl-NL" sz="3000" b="1" spc="-41" dirty="0" smtClean="0">
                <a:solidFill>
                  <a:srgbClr val="1A3877"/>
                </a:solidFill>
              </a:rPr>
              <a:t>Gedegen in vernieuwing</a:t>
            </a:r>
          </a:p>
          <a:p>
            <a:pPr>
              <a:spcBef>
                <a:spcPts val="495"/>
              </a:spcBef>
            </a:pPr>
            <a:r>
              <a:rPr lang="nl-NL" sz="2000" i="1" dirty="0" smtClean="0">
                <a:solidFill>
                  <a:srgbClr val="1A3877"/>
                </a:solidFill>
              </a:rPr>
              <a:t>“Wij zetten in hoog tempo nieuwe kennis om in hoogwaardige dienstverlening”</a:t>
            </a:r>
            <a:endParaRPr lang="nl-NL" sz="2000" i="1" dirty="0">
              <a:solidFill>
                <a:srgbClr val="1A3877"/>
              </a:solidFill>
            </a:endParaRPr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merkelijke inzich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/>
          <a:stretch/>
        </p:blipFill>
        <p:spPr>
          <a:xfrm>
            <a:off x="0" y="194795"/>
            <a:ext cx="10693399" cy="7355066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 bwMode="auto">
          <a:xfrm>
            <a:off x="0" y="112981"/>
            <a:ext cx="10693400" cy="85591"/>
          </a:xfrm>
          <a:prstGeom prst="rect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/>
          <p:cNvSpPr/>
          <p:nvPr userDrawn="1"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 userDrawn="1"/>
        </p:nvSpPr>
        <p:spPr bwMode="auto">
          <a:xfrm>
            <a:off x="1283128" y="118964"/>
            <a:ext cx="173281" cy="159215"/>
          </a:xfrm>
          <a:prstGeom prst="ellipse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25" name="Rechthoek 24"/>
          <p:cNvSpPr/>
          <p:nvPr userDrawn="1"/>
        </p:nvSpPr>
        <p:spPr bwMode="auto">
          <a:xfrm>
            <a:off x="1642492" y="450104"/>
            <a:ext cx="9050908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Rechthoek 25"/>
          <p:cNvSpPr/>
          <p:nvPr userDrawn="1"/>
        </p:nvSpPr>
        <p:spPr bwMode="auto">
          <a:xfrm>
            <a:off x="1474520" y="450104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Afbeelding 26" descr="patronen_Corporate Presentatie_balk_150dpi.png"/>
          <p:cNvPicPr>
            <a:picLocks noChangeAspect="1"/>
          </p:cNvPicPr>
          <p:nvPr userDrawn="1"/>
        </p:nvPicPr>
        <p:blipFill rotWithShape="1">
          <a:blip r:embed="rId4" cstate="print"/>
          <a:srcRect l="1" t="665" r="15806" b="11731"/>
          <a:stretch/>
        </p:blipFill>
        <p:spPr>
          <a:xfrm>
            <a:off x="1642492" y="448026"/>
            <a:ext cx="9050908" cy="1985697"/>
          </a:xfrm>
          <a:prstGeom prst="rect">
            <a:avLst/>
          </a:prstGeom>
        </p:spPr>
      </p:pic>
      <p:sp>
        <p:nvSpPr>
          <p:cNvPr id="28" name="Ovaal 27"/>
          <p:cNvSpPr/>
          <p:nvPr userDrawn="1"/>
        </p:nvSpPr>
        <p:spPr bwMode="auto">
          <a:xfrm>
            <a:off x="1562503" y="686864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kstvak 28"/>
          <p:cNvSpPr txBox="1"/>
          <p:nvPr userDrawn="1"/>
        </p:nvSpPr>
        <p:spPr>
          <a:xfrm>
            <a:off x="1800021" y="645209"/>
            <a:ext cx="8921227" cy="1651674"/>
          </a:xfrm>
          <a:prstGeom prst="rect">
            <a:avLst/>
          </a:prstGeom>
          <a:noFill/>
        </p:spPr>
        <p:txBody>
          <a:bodyPr wrap="square" lIns="75383" tIns="37692" rIns="75383" bIns="37692" rtlCol="0">
            <a:normAutofit/>
          </a:bodyPr>
          <a:lstStyle/>
          <a:p>
            <a:r>
              <a:rPr lang="nl-NL" sz="3000" b="1" spc="-41" dirty="0" smtClean="0">
                <a:solidFill>
                  <a:srgbClr val="1A3877"/>
                </a:solidFill>
              </a:rPr>
              <a:t>Opmerkelijke inzichten, opmerkelijke resultaten</a:t>
            </a:r>
          </a:p>
          <a:p>
            <a:pPr>
              <a:spcBef>
                <a:spcPts val="495"/>
              </a:spcBef>
            </a:pPr>
            <a:r>
              <a:rPr lang="nl-NL" sz="2000" i="1" dirty="0" smtClean="0">
                <a:solidFill>
                  <a:srgbClr val="1A3877"/>
                </a:solidFill>
              </a:rPr>
              <a:t>“Al 75 jaar verrassen</a:t>
            </a:r>
            <a:r>
              <a:rPr lang="nl-NL" sz="2000" i="1" baseline="0" dirty="0" smtClean="0">
                <a:solidFill>
                  <a:srgbClr val="1A3877"/>
                </a:solidFill>
              </a:rPr>
              <a:t> wij opdrachtgevers in de publieke én private sector met slimme en nieuwe inzichten die leiden tot opmerkelijke resultaten</a:t>
            </a:r>
            <a:r>
              <a:rPr lang="nl-NL" sz="2000" i="1" dirty="0" smtClean="0">
                <a:solidFill>
                  <a:srgbClr val="1A3877"/>
                </a:solidFill>
              </a:rPr>
              <a:t>”</a:t>
            </a:r>
            <a:endParaRPr lang="nl-NL" sz="2000" i="1" dirty="0">
              <a:solidFill>
                <a:srgbClr val="1A3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26" name="Ovaal 25"/>
          <p:cNvSpPr/>
          <p:nvPr userDrawn="1"/>
        </p:nvSpPr>
        <p:spPr bwMode="auto">
          <a:xfrm>
            <a:off x="1375405" y="3953098"/>
            <a:ext cx="1038773" cy="970143"/>
          </a:xfrm>
          <a:prstGeom prst="ellipse">
            <a:avLst/>
          </a:prstGeom>
          <a:solidFill>
            <a:srgbClr val="1A38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7692" rIns="75383" bIns="37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ctr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 userDrawn="1"/>
        </p:nvSpPr>
        <p:spPr bwMode="auto">
          <a:xfrm>
            <a:off x="3233569" y="3931432"/>
            <a:ext cx="7459831" cy="1983619"/>
          </a:xfrm>
          <a:prstGeom prst="rect">
            <a:avLst/>
          </a:prstGeom>
          <a:solidFill>
            <a:srgbClr val="FFFF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Rechthoek 27"/>
          <p:cNvSpPr/>
          <p:nvPr userDrawn="1"/>
        </p:nvSpPr>
        <p:spPr bwMode="auto">
          <a:xfrm>
            <a:off x="3057006" y="3931432"/>
            <a:ext cx="167972" cy="1983619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Afbeelding 28" descr="patronen_Corporate Presentatie_balk_150dpi.png"/>
          <p:cNvPicPr>
            <a:picLocks noChangeAspect="1"/>
          </p:cNvPicPr>
          <p:nvPr userDrawn="1"/>
        </p:nvPicPr>
        <p:blipFill>
          <a:blip r:embed="rId3" cstate="print"/>
          <a:srcRect t="12488" r="30607"/>
          <a:stretch>
            <a:fillRect/>
          </a:stretch>
        </p:blipFill>
        <p:spPr>
          <a:xfrm>
            <a:off x="3233571" y="3931432"/>
            <a:ext cx="7459830" cy="1983620"/>
          </a:xfrm>
          <a:prstGeom prst="rect">
            <a:avLst/>
          </a:prstGeom>
        </p:spPr>
      </p:pic>
      <p:sp>
        <p:nvSpPr>
          <p:cNvPr id="30" name="Ovaal 29"/>
          <p:cNvSpPr/>
          <p:nvPr userDrawn="1"/>
        </p:nvSpPr>
        <p:spPr bwMode="auto">
          <a:xfrm>
            <a:off x="3153581" y="4168193"/>
            <a:ext cx="160220" cy="149634"/>
          </a:xfrm>
          <a:prstGeom prst="ellipse">
            <a:avLst/>
          </a:prstGeom>
          <a:solidFill>
            <a:srgbClr val="1A38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4920" y="4067232"/>
            <a:ext cx="1038836" cy="724673"/>
          </a:xfrm>
          <a:prstGeom prst="rect">
            <a:avLst/>
          </a:prstGeom>
        </p:spPr>
        <p:txBody>
          <a:bodyPr wrap="none" lIns="0" tIns="37692" rIns="0" bIns="37692" anchor="ctr" anchorCtr="0"/>
          <a:lstStyle>
            <a:lvl1pPr marL="0" indent="0" algn="ctr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32" name="Titel 8"/>
          <p:cNvSpPr>
            <a:spLocks noGrp="1"/>
          </p:cNvSpPr>
          <p:nvPr>
            <p:ph type="title" hasCustomPrompt="1"/>
          </p:nvPr>
        </p:nvSpPr>
        <p:spPr>
          <a:xfrm>
            <a:off x="3513571" y="4188407"/>
            <a:ext cx="6777690" cy="466807"/>
          </a:xfrm>
          <a:prstGeom prst="rect">
            <a:avLst/>
          </a:prstGeom>
        </p:spPr>
        <p:txBody>
          <a:bodyPr wrap="square" lIns="0" tIns="37692" rIns="75383" bIns="37692"/>
          <a:lstStyle>
            <a:lvl1pPr>
              <a:defRPr sz="3300" baseline="0"/>
            </a:lvl1pPr>
          </a:lstStyle>
          <a:p>
            <a:r>
              <a:rPr lang="en-US" dirty="0" smtClean="0"/>
              <a:t>Click to fill in title</a:t>
            </a:r>
            <a:endParaRPr lang="nl-NL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14056" y="4783410"/>
            <a:ext cx="6782092" cy="994574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2600" b="1" i="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75406" y="1611644"/>
            <a:ext cx="8676768" cy="2168555"/>
          </a:xfrm>
          <a:prstGeom prst="rect">
            <a:avLst/>
          </a:prstGeom>
        </p:spPr>
        <p:txBody>
          <a:bodyPr lIns="75383" tIns="37692" rIns="75383" bIns="37692"/>
          <a:lstStyle>
            <a:lvl1pPr>
              <a:buClr>
                <a:srgbClr val="1A3877"/>
              </a:buClr>
              <a:defRPr baseline="0">
                <a:solidFill>
                  <a:srgbClr val="1A3877"/>
                </a:solidFill>
              </a:defRPr>
            </a:lvl1pPr>
            <a:lvl2pPr marL="439735" marR="0" indent="-219867" algn="l" defTabSz="103521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−"/>
              <a:tabLst/>
              <a:defRPr baseline="0">
                <a:solidFill>
                  <a:srgbClr val="1A3877"/>
                </a:solidFill>
              </a:defRPr>
            </a:lvl2pPr>
          </a:lstStyle>
          <a:p>
            <a:pPr lvl="0"/>
            <a:r>
              <a:rPr lang="en-US" dirty="0" smtClean="0"/>
              <a:t>To enter background picture: </a:t>
            </a:r>
            <a:br>
              <a:rPr lang="en-US" dirty="0" smtClean="0"/>
            </a:br>
            <a:r>
              <a:rPr lang="en-US" dirty="0" smtClean="0"/>
              <a:t>Right mouse click &gt; Format background &gt; Mark under option “Fill”: Picture or texture fill &gt; Click option “Insert from: File… &gt; Go to BT picture collection to choose picture 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 &gt; Interne Diensten &gt;II&amp;C &gt; Info Berenschot Algemeen &gt; 001_Beeldbank I&amp;C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sure</a:t>
            </a:r>
            <a:r>
              <a:rPr lang="nl-NL" dirty="0" smtClean="0"/>
              <a:t> the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well, e.g.: Right click &gt; Format background &gt; Set </a:t>
            </a:r>
            <a:r>
              <a:rPr lang="nl-NL" dirty="0" err="1" smtClean="0"/>
              <a:t>transparency</a:t>
            </a:r>
            <a:r>
              <a:rPr lang="nl-NL" dirty="0" smtClean="0"/>
              <a:t>  of picture </a:t>
            </a:r>
            <a:r>
              <a:rPr lang="nl-NL" dirty="0" err="1" smtClean="0"/>
              <a:t>to</a:t>
            </a:r>
            <a:r>
              <a:rPr lang="nl-NL" dirty="0" smtClean="0"/>
              <a:t> ca. 50%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&lt;&lt;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shown</a:t>
            </a:r>
            <a:r>
              <a:rPr lang="nl-NL" dirty="0" smtClean="0"/>
              <a:t> in </a:t>
            </a:r>
            <a:r>
              <a:rPr lang="nl-NL" dirty="0" err="1" smtClean="0"/>
              <a:t>presentation</a:t>
            </a:r>
            <a:r>
              <a:rPr lang="nl-NL" dirty="0" smtClean="0"/>
              <a:t> mode or on </a:t>
            </a:r>
            <a:r>
              <a:rPr lang="nl-NL" dirty="0" err="1" smtClean="0"/>
              <a:t>your</a:t>
            </a:r>
            <a:r>
              <a:rPr lang="nl-NL" dirty="0" smtClean="0"/>
              <a:t>  PDF/print </a:t>
            </a:r>
            <a:r>
              <a:rPr lang="nl-NL" dirty="0" err="1" smtClean="0"/>
              <a:t>version</a:t>
            </a:r>
            <a:r>
              <a:rPr lang="nl-NL" dirty="0" smtClean="0"/>
              <a:t>&gt;&gt;</a:t>
            </a:r>
          </a:p>
          <a:p>
            <a:pPr lvl="1"/>
            <a:endParaRPr lang="en-GB" dirty="0"/>
          </a:p>
        </p:txBody>
      </p:sp>
      <p:sp>
        <p:nvSpPr>
          <p:cNvPr id="15" name="Ovaal 14"/>
          <p:cNvSpPr/>
          <p:nvPr userDrawn="1"/>
        </p:nvSpPr>
        <p:spPr bwMode="auto">
          <a:xfrm>
            <a:off x="1285510" y="109329"/>
            <a:ext cx="166350" cy="165584"/>
          </a:xfrm>
          <a:prstGeom prst="ellipse">
            <a:avLst/>
          </a:prstGeom>
          <a:solidFill>
            <a:srgbClr val="FF8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FF8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ut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" y="157838"/>
            <a:ext cx="10696142" cy="7391776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375405" y="1611644"/>
            <a:ext cx="5579188" cy="1084710"/>
          </a:xfrm>
          <a:prstGeom prst="rect">
            <a:avLst/>
          </a:prstGeom>
        </p:spPr>
        <p:txBody>
          <a:bodyPr lIns="0" tIns="37692" rIns="75383" bIns="37692"/>
          <a:lstStyle/>
          <a:p>
            <a:pPr marL="0" marR="0" lvl="0" indent="0" algn="l" defTabSz="103521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www.berenschot.nl</a:t>
            </a:r>
            <a:b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www.twitter.com/berenschot_nl</a:t>
            </a:r>
            <a:b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contact@berenschot.nl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370017" y="2696138"/>
            <a:ext cx="4343099" cy="1541189"/>
          </a:xfrm>
          <a:prstGeom prst="rect">
            <a:avLst/>
          </a:prstGeom>
        </p:spPr>
        <p:txBody>
          <a:bodyPr lIns="0" tIns="37692" rIns="75383" bIns="37692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Typ hier je eigen gegevens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4"/>
            <a:ext cx="10693400" cy="19049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11" name="Ovaal 10"/>
          <p:cNvSpPr/>
          <p:nvPr userDrawn="1"/>
        </p:nvSpPr>
        <p:spPr bwMode="auto">
          <a:xfrm>
            <a:off x="1283129" y="106948"/>
            <a:ext cx="166350" cy="165584"/>
          </a:xfrm>
          <a:prstGeom prst="ellipse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Dut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" y="157838"/>
            <a:ext cx="10696142" cy="7391776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370017" y="2696138"/>
            <a:ext cx="4343099" cy="1541189"/>
          </a:xfrm>
          <a:prstGeom prst="rect">
            <a:avLst/>
          </a:prstGeom>
        </p:spPr>
        <p:txBody>
          <a:bodyPr lIns="0" tIns="37692" rIns="75383" bIns="37692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Typ hier je eigen gegevens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4"/>
            <a:ext cx="10693400" cy="19049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sp>
        <p:nvSpPr>
          <p:cNvPr id="11" name="Ovaal 10"/>
          <p:cNvSpPr/>
          <p:nvPr userDrawn="1"/>
        </p:nvSpPr>
        <p:spPr bwMode="auto">
          <a:xfrm>
            <a:off x="1283129" y="106948"/>
            <a:ext cx="166350" cy="165584"/>
          </a:xfrm>
          <a:prstGeom prst="ellipse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1" y="114091"/>
            <a:ext cx="10693400" cy="85591"/>
          </a:xfrm>
          <a:prstGeom prst="rect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375405" y="1611644"/>
            <a:ext cx="5579188" cy="1084710"/>
          </a:xfrm>
          <a:prstGeom prst="rect">
            <a:avLst/>
          </a:prstGeom>
        </p:spPr>
        <p:txBody>
          <a:bodyPr lIns="0" tIns="37692" rIns="75383" bIns="37692"/>
          <a:lstStyle/>
          <a:p>
            <a:pPr marL="0" marR="0" lvl="0" indent="0" algn="l" defTabSz="103521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www.berenschot.com</a:t>
            </a:r>
          </a:p>
          <a:p>
            <a:pPr marL="0" marR="0" lvl="0" indent="0" algn="l" defTabSz="103521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contact@berenschot.com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90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Dut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90155" cy="75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Engli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-1"/>
            <a:ext cx="10690155" cy="75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3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 flipV="1">
            <a:off x="0" y="213854"/>
            <a:ext cx="10693399" cy="402347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2"/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-1" y="5207312"/>
            <a:ext cx="10693401" cy="235395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2">
                  <a:lumMod val="45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383" tIns="37692" rIns="75383" bIns="376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867" marR="0" indent="-219867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5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1" y="6705396"/>
            <a:ext cx="2313932" cy="3211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69"/>
            <a:ext cx="10693399" cy="19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70" r:id="rId3"/>
    <p:sldLayoutId id="2147483771" r:id="rId4"/>
    <p:sldLayoutId id="2147483772" r:id="rId5"/>
    <p:sldLayoutId id="2147483759" r:id="rId6"/>
    <p:sldLayoutId id="2147483783" r:id="rId7"/>
    <p:sldLayoutId id="2147483768" r:id="rId8"/>
    <p:sldLayoutId id="214748378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Font typeface="Arial" pitchFamily="34" charset="0"/>
        <a:buChar char="•"/>
        <a:defRPr sz="13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622754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Afbeelding 14" descr="patronen_Corporate Presentatie_balk aflopend groot_281_150dpi.png"/>
          <p:cNvPicPr>
            <a:picLocks noChangeAspect="1"/>
          </p:cNvPicPr>
          <p:nvPr/>
        </p:nvPicPr>
        <p:blipFill rotWithShape="1">
          <a:blip r:embed="rId13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al 17"/>
          <p:cNvSpPr/>
          <p:nvPr/>
        </p:nvSpPr>
        <p:spPr bwMode="auto">
          <a:xfrm>
            <a:off x="1286969" y="116913"/>
            <a:ext cx="165600" cy="165600"/>
          </a:xfrm>
          <a:prstGeom prst="ellipse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64" y="7251120"/>
            <a:ext cx="5804719" cy="2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2807" y="7250524"/>
            <a:ext cx="214191" cy="2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369769" y="7024820"/>
            <a:ext cx="86608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5383" tIns="37692" rIns="75383" bIns="37692"/>
          <a:lstStyle/>
          <a:p>
            <a:endParaRPr lang="nl-NL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5406" y="927269"/>
            <a:ext cx="8676768" cy="6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/>
          <a:stretch/>
        </p:blipFill>
        <p:spPr>
          <a:xfrm>
            <a:off x="1375405" y="7097849"/>
            <a:ext cx="1647281" cy="356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02" y="7260531"/>
            <a:ext cx="103728" cy="1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9769" y="1611643"/>
            <a:ext cx="8660851" cy="52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3" name="Rechthoek 12"/>
          <p:cNvSpPr/>
          <p:nvPr/>
        </p:nvSpPr>
        <p:spPr bwMode="auto">
          <a:xfrm>
            <a:off x="0" y="114122"/>
            <a:ext cx="10693399" cy="85591"/>
          </a:xfrm>
          <a:prstGeom prst="rect">
            <a:avLst/>
          </a:prstGeom>
          <a:solidFill>
            <a:srgbClr val="41B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1A3877"/>
        </a:buClr>
        <a:defRPr sz="1800" b="1" baseline="0">
          <a:solidFill>
            <a:srgbClr val="1A3877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anose="020B0604020202020204" pitchFamily="34" charset="0"/>
        <a:buChar char="•"/>
        <a:defRPr sz="1300" b="0" baseline="0">
          <a:solidFill>
            <a:srgbClr val="1A3877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anose="020B0604020202020204" pitchFamily="34" charset="0"/>
        <a:buChar char="•"/>
        <a:defRPr sz="1300">
          <a:solidFill>
            <a:srgbClr val="1A3877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SzPct val="100000"/>
        <a:buFont typeface="Arial" panose="020B0604020202020204" pitchFamily="34" charset="0"/>
        <a:buChar char="•"/>
        <a:defRPr sz="1300">
          <a:solidFill>
            <a:srgbClr val="1A3877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14" descr="patronen_Corporate Presentatie_balk aflopend groot_281_150dpi.png"/>
          <p:cNvPicPr>
            <a:picLocks noChangeAspect="1"/>
          </p:cNvPicPr>
          <p:nvPr/>
        </p:nvPicPr>
        <p:blipFill rotWithShape="1">
          <a:blip r:embed="rId9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244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64" y="7251120"/>
            <a:ext cx="5804719" cy="2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2807" y="7250524"/>
            <a:ext cx="214191" cy="2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369769" y="7024820"/>
            <a:ext cx="8660851" cy="0"/>
          </a:xfrm>
          <a:prstGeom prst="line">
            <a:avLst/>
          </a:prstGeom>
          <a:noFill/>
          <a:ln w="12700">
            <a:solidFill>
              <a:srgbClr val="1A3877"/>
            </a:solidFill>
            <a:round/>
            <a:headEnd/>
            <a:tailEnd/>
          </a:ln>
          <a:effectLst/>
        </p:spPr>
        <p:txBody>
          <a:bodyPr lIns="75383" tIns="37692" rIns="75383" bIns="37692"/>
          <a:lstStyle/>
          <a:p>
            <a:endParaRPr lang="nl-NL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5406" y="927269"/>
            <a:ext cx="8676768" cy="6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/>
          <a:stretch/>
        </p:blipFill>
        <p:spPr>
          <a:xfrm>
            <a:off x="1375405" y="7097849"/>
            <a:ext cx="1647281" cy="356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02" y="7260531"/>
            <a:ext cx="103728" cy="1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9769" y="1611643"/>
            <a:ext cx="8660851" cy="52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3" name="Rechthoek 12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1288188" y="117009"/>
            <a:ext cx="165600" cy="165600"/>
          </a:xfrm>
          <a:prstGeom prst="ellipse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0" y="114122"/>
            <a:ext cx="10694842" cy="85591"/>
          </a:xfrm>
          <a:prstGeom prst="rect">
            <a:avLst/>
          </a:prstGeom>
          <a:solidFill>
            <a:srgbClr val="FFD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9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1A3877"/>
        </a:buClr>
        <a:defRPr sz="1800" b="1" baseline="0">
          <a:solidFill>
            <a:srgbClr val="1A3877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•"/>
        <a:defRPr sz="1300" b="0" baseline="0">
          <a:solidFill>
            <a:srgbClr val="1A3877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−"/>
        <a:defRPr sz="1300">
          <a:solidFill>
            <a:srgbClr val="1A3877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SzPct val="100000"/>
        <a:buFont typeface="Courier New" pitchFamily="49" charset="0"/>
        <a:buChar char="o"/>
        <a:defRPr sz="1300">
          <a:solidFill>
            <a:srgbClr val="1A3877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14" descr="patronen_Corporate Presentatie_balk aflopend groot_281_150dpi.png"/>
          <p:cNvPicPr>
            <a:picLocks noChangeAspect="1"/>
          </p:cNvPicPr>
          <p:nvPr/>
        </p:nvPicPr>
        <p:blipFill rotWithShape="1">
          <a:blip r:embed="rId9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244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64" y="7251120"/>
            <a:ext cx="5804719" cy="2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defTabSz="1035210">
              <a:buClr>
                <a:srgbClr val="1A3877"/>
              </a:buClr>
              <a:defRPr sz="1000">
                <a:solidFill>
                  <a:srgbClr val="1A2E7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2807" y="7250524"/>
            <a:ext cx="214191" cy="2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defTabSz="1035210">
              <a:buClr>
                <a:srgbClr val="1A3877"/>
              </a:buClr>
              <a:defRPr sz="1000">
                <a:solidFill>
                  <a:srgbClr val="1A2E7D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369769" y="7024820"/>
            <a:ext cx="8660851" cy="0"/>
          </a:xfrm>
          <a:prstGeom prst="line">
            <a:avLst/>
          </a:prstGeom>
          <a:noFill/>
          <a:ln w="12700">
            <a:solidFill>
              <a:srgbClr val="1A3877"/>
            </a:solidFill>
            <a:round/>
            <a:headEnd/>
            <a:tailEnd/>
          </a:ln>
          <a:effectLst/>
        </p:spPr>
        <p:txBody>
          <a:bodyPr lIns="75383" tIns="37692" rIns="75383" bIns="37692"/>
          <a:lstStyle/>
          <a:p>
            <a:endParaRPr lang="nl-NL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5406" y="927269"/>
            <a:ext cx="8676768" cy="6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/>
          <a:stretch/>
        </p:blipFill>
        <p:spPr>
          <a:xfrm>
            <a:off x="1375405" y="7097849"/>
            <a:ext cx="1647281" cy="356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02" y="7260531"/>
            <a:ext cx="103728" cy="1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9769" y="1611643"/>
            <a:ext cx="8660851" cy="52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3" name="Rechthoek 12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1285509" y="118711"/>
            <a:ext cx="165600" cy="165600"/>
          </a:xfrm>
          <a:prstGeom prst="ellipse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-1" y="113293"/>
            <a:ext cx="10693400" cy="85591"/>
          </a:xfrm>
          <a:prstGeom prst="rect">
            <a:avLst/>
          </a:prstGeom>
          <a:solidFill>
            <a:srgbClr val="BA0C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1A3877"/>
        </a:buClr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•"/>
        <a:defRPr sz="13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14" descr="patronen_Corporate Presentatie_balk aflopend groot_281_150dpi.png"/>
          <p:cNvPicPr>
            <a:picLocks noChangeAspect="1"/>
          </p:cNvPicPr>
          <p:nvPr/>
        </p:nvPicPr>
        <p:blipFill rotWithShape="1">
          <a:blip r:embed="rId9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244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64" y="7251120"/>
            <a:ext cx="5804719" cy="2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2807" y="7250524"/>
            <a:ext cx="214191" cy="2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369769" y="7024820"/>
            <a:ext cx="8660851" cy="0"/>
          </a:xfrm>
          <a:prstGeom prst="line">
            <a:avLst/>
          </a:prstGeom>
          <a:noFill/>
          <a:ln w="12700">
            <a:solidFill>
              <a:srgbClr val="1A3877"/>
            </a:solidFill>
            <a:round/>
            <a:headEnd/>
            <a:tailEnd/>
          </a:ln>
          <a:effectLst/>
        </p:spPr>
        <p:txBody>
          <a:bodyPr lIns="75383" tIns="37692" rIns="75383" bIns="37692"/>
          <a:lstStyle/>
          <a:p>
            <a:endParaRPr lang="nl-NL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5406" y="927269"/>
            <a:ext cx="8676768" cy="6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/>
          <a:stretch/>
        </p:blipFill>
        <p:spPr>
          <a:xfrm>
            <a:off x="1375405" y="7097849"/>
            <a:ext cx="1647281" cy="356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02" y="7260531"/>
            <a:ext cx="103728" cy="1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9769" y="1611643"/>
            <a:ext cx="8660851" cy="52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3" name="Rechthoek 12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1290271" y="116913"/>
            <a:ext cx="165600" cy="165600"/>
          </a:xfrm>
          <a:prstGeom prst="ellipse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769" y="114122"/>
            <a:ext cx="10693400" cy="85591"/>
          </a:xfrm>
          <a:prstGeom prst="rect">
            <a:avLst/>
          </a:pr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1A3877"/>
        </a:buClr>
        <a:defRPr sz="1800" b="1" baseline="0">
          <a:solidFill>
            <a:srgbClr val="1A3877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•"/>
        <a:defRPr sz="1300" b="0" baseline="0">
          <a:solidFill>
            <a:srgbClr val="1A3877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−"/>
        <a:defRPr sz="1300">
          <a:solidFill>
            <a:srgbClr val="1A3877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SzPct val="100000"/>
        <a:buFont typeface="Courier New" pitchFamily="49" charset="0"/>
        <a:buChar char="o"/>
        <a:defRPr sz="1300">
          <a:solidFill>
            <a:srgbClr val="1A3877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14" descr="patronen_Corporate Presentatie_balk aflopend groot_281_150dpi.png"/>
          <p:cNvPicPr>
            <a:picLocks noChangeAspect="1"/>
          </p:cNvPicPr>
          <p:nvPr/>
        </p:nvPicPr>
        <p:blipFill rotWithShape="1">
          <a:blip r:embed="rId9" cstate="print">
            <a:lum bright="45000"/>
          </a:blip>
          <a:srcRect t="19197"/>
          <a:stretch/>
        </p:blipFill>
        <p:spPr>
          <a:xfrm>
            <a:off x="0" y="105276"/>
            <a:ext cx="10693400" cy="1822728"/>
          </a:xfrm>
          <a:prstGeom prst="rect">
            <a:avLst/>
          </a:prstGeom>
        </p:spPr>
      </p:pic>
      <p:sp>
        <p:nvSpPr>
          <p:cNvPr id="2447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64" y="7251120"/>
            <a:ext cx="5804719" cy="2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2807" y="7250524"/>
            <a:ext cx="214191" cy="2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defTabSz="1035210">
              <a:buClr>
                <a:srgbClr val="1A3877"/>
              </a:buClr>
              <a:defRPr sz="1000">
                <a:solidFill>
                  <a:srgbClr val="1A3877"/>
                </a:solidFill>
              </a:defRPr>
            </a:lvl1pPr>
          </a:lstStyle>
          <a:p>
            <a:fld id="{C2643386-F308-498B-AA89-9AE2609CFDA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369769" y="7024820"/>
            <a:ext cx="8660851" cy="0"/>
          </a:xfrm>
          <a:prstGeom prst="line">
            <a:avLst/>
          </a:prstGeom>
          <a:noFill/>
          <a:ln w="12700">
            <a:solidFill>
              <a:srgbClr val="1A3877"/>
            </a:solidFill>
            <a:round/>
            <a:headEnd/>
            <a:tailEnd/>
          </a:ln>
          <a:effectLst/>
        </p:spPr>
        <p:txBody>
          <a:bodyPr lIns="75383" tIns="37692" rIns="75383" bIns="37692"/>
          <a:lstStyle/>
          <a:p>
            <a:endParaRPr lang="nl-NL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5406" y="927269"/>
            <a:ext cx="8676768" cy="6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fill in action title (The action title should capture the main essence of the slide and be no longer than two lines)</a:t>
            </a: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/>
          <a:stretch/>
        </p:blipFill>
        <p:spPr>
          <a:xfrm>
            <a:off x="1375405" y="7097849"/>
            <a:ext cx="1647281" cy="356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02" y="7260531"/>
            <a:ext cx="103728" cy="1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9769" y="1611643"/>
            <a:ext cx="8660851" cy="52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8582" rIns="29678" bIns="38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err="1" smtClean="0"/>
              <a:t>Bullet</a:t>
            </a:r>
            <a:r>
              <a:rPr lang="nl-NL" dirty="0" smtClean="0"/>
              <a:t> 1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2</a:t>
            </a:r>
          </a:p>
          <a:p>
            <a:pPr lvl="2"/>
            <a:r>
              <a:rPr lang="nl-NL" dirty="0" err="1" smtClean="0"/>
              <a:t>Bullet</a:t>
            </a:r>
            <a:r>
              <a:rPr lang="nl-NL" dirty="0" smtClean="0"/>
              <a:t> 3</a:t>
            </a:r>
          </a:p>
        </p:txBody>
      </p:sp>
      <p:sp>
        <p:nvSpPr>
          <p:cNvPr id="13" name="Rechthoek 12"/>
          <p:cNvSpPr/>
          <p:nvPr/>
        </p:nvSpPr>
        <p:spPr bwMode="auto">
          <a:xfrm>
            <a:off x="0" y="0"/>
            <a:ext cx="10693399" cy="114122"/>
          </a:xfrm>
          <a:prstGeom prst="rect">
            <a:avLst/>
          </a:prstGeom>
          <a:solidFill>
            <a:srgbClr val="1A38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1289219" y="116921"/>
            <a:ext cx="166350" cy="165584"/>
          </a:xfrm>
          <a:prstGeom prst="ellipse">
            <a:avLst/>
          </a:prstGeom>
          <a:solidFill>
            <a:srgbClr val="FF8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0" y="113378"/>
            <a:ext cx="10693400" cy="85591"/>
          </a:xfrm>
          <a:prstGeom prst="rect">
            <a:avLst/>
          </a:prstGeom>
          <a:solidFill>
            <a:srgbClr val="FF8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383" tIns="37692" rIns="75383" bIns="3769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5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1A3877"/>
        </a:buClr>
        <a:defRPr sz="1800" b="1" baseline="0">
          <a:solidFill>
            <a:srgbClr val="1A3877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•"/>
        <a:defRPr sz="1300" b="0" baseline="0">
          <a:solidFill>
            <a:srgbClr val="1A3877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Font typeface="Arial" pitchFamily="34" charset="0"/>
        <a:buChar char="−"/>
        <a:defRPr sz="1300">
          <a:solidFill>
            <a:srgbClr val="1A3877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rgbClr val="1A3877"/>
        </a:buClr>
        <a:buSzPct val="100000"/>
        <a:buFont typeface="Courier New" pitchFamily="49" charset="0"/>
        <a:buChar char="o"/>
        <a:defRPr sz="1300">
          <a:solidFill>
            <a:srgbClr val="1A3877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3521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376916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753831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130747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507663" algn="l" defTabSz="1035210" rtl="0" eaLnBrk="1" fontAlgn="base" hangingPunct="1">
        <a:lnSpc>
          <a:spcPct val="117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5102" indent="-22510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Font typeface="Arial" pitchFamily="34" charset="0"/>
        <a:buChar char="•"/>
        <a:defRPr sz="13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9735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2pPr>
      <a:lvl3pPr marL="663529" indent="-223794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895175" indent="-235572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4pPr>
      <a:lvl5pPr marL="1115042" indent="-219867" algn="l" defTabSz="1035210" rtl="0" eaLnBrk="1" fontAlgn="base" hangingPunct="1">
        <a:lnSpc>
          <a:spcPct val="11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Arial" pitchFamily="34" charset="0"/>
        <a:buChar char="−"/>
        <a:defRPr sz="1300">
          <a:solidFill>
            <a:schemeClr val="tx1"/>
          </a:solidFill>
          <a:latin typeface="+mn-lt"/>
        </a:defRPr>
      </a:lvl5pPr>
      <a:lvl6pPr marL="1334910" indent="-219867" algn="l" defTabSz="1035210" rtl="0" eaLnBrk="1" fontAlgn="base" hangingPunct="1">
        <a:lnSpc>
          <a:spcPct val="130000"/>
        </a:lnSpc>
        <a:spcBef>
          <a:spcPts val="0"/>
        </a:spcBef>
        <a:spcAft>
          <a:spcPts val="495"/>
        </a:spcAft>
        <a:buClr>
          <a:schemeClr val="tx2"/>
        </a:buClr>
        <a:buSzPct val="100000"/>
        <a:buFont typeface="Courier New" pitchFamily="49" charset="0"/>
        <a:buChar char="o"/>
        <a:defRPr sz="1300">
          <a:solidFill>
            <a:schemeClr val="tx1"/>
          </a:solidFill>
          <a:latin typeface="+mj-lt"/>
        </a:defRPr>
      </a:lvl6pPr>
      <a:lvl7pPr marL="1978807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2355723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2732639" indent="-251277" algn="l" defTabSz="103521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SzPct val="4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916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3831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747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7663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78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494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8410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5325" algn="l" defTabSz="753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28.emf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vmlDrawing" Target="../drawings/vmlDrawing9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oleObject" Target="../embeddings/oleObject11.bin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8.emf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12.bin"/><Relationship Id="rId3" Type="http://schemas.openxmlformats.org/officeDocument/2006/relationships/tags" Target="../tags/tag48.xml"/><Relationship Id="rId21" Type="http://schemas.openxmlformats.org/officeDocument/2006/relationships/image" Target="../media/image29.emf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0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image" Target="../media/image8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3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27.emf"/><Relationship Id="rId3" Type="http://schemas.openxmlformats.org/officeDocument/2006/relationships/tags" Target="../tags/tag10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oleObject" Target="../embeddings/oleObject9.bin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8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oleObject" Target="../embeddings/oleObject8.bin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5817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hoek 1"/>
          <p:cNvSpPr/>
          <p:nvPr/>
        </p:nvSpPr>
        <p:spPr bwMode="auto">
          <a:xfrm>
            <a:off x="1602284" y="6228903"/>
            <a:ext cx="8856984" cy="11521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274692" y="1611644"/>
            <a:ext cx="4761758" cy="522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dirty="0" smtClean="0"/>
              <a:t>Beste RvC jaarverslag</a:t>
            </a:r>
          </a:p>
        </p:txBody>
      </p:sp>
      <p:sp>
        <p:nvSpPr>
          <p:cNvPr id="8" name="Ondertitel 7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:\Interne Diensten\II&amp;C\Info Berenschot Algemeen\001_Beeldbank I&amp;C\00_Presentaties\Pakhuis Amsterdam_L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31"/>
            <a:ext cx="502018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176317"/>
            <a:ext cx="2933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Afbeeldingsresultaat voor v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247679"/>
            <a:ext cx="2955429" cy="9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04017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55713">
              <a:lnSpc>
                <a:spcPct val="90000"/>
              </a:lnSpc>
              <a:buClr>
                <a:schemeClr val="tx2"/>
              </a:buClr>
            </a:pPr>
            <a:endParaRPr kumimoji="0" lang="nl-NL" sz="1300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Governance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graphicFrame>
        <p:nvGraphicFramePr>
          <p:cNvPr id="38" name="Object 3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86658588"/>
              </p:ext>
            </p:extLst>
          </p:nvPr>
        </p:nvGraphicFramePr>
        <p:xfrm>
          <a:off x="1181100" y="1866900"/>
          <a:ext cx="6696153" cy="402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Grafiek" r:id="rId24" imgW="6696153" imgH="4029029" progId="MSGraph.Chart.8">
                  <p:embed followColorScheme="full"/>
                </p:oleObj>
              </mc:Choice>
              <mc:Fallback>
                <p:oleObj name="Grafiek" r:id="rId24" imgW="6696153" imgH="402902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81100" y="1866900"/>
                        <a:ext cx="6696153" cy="402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Rechte verbindingslijn 48"/>
          <p:cNvCxnSpPr/>
          <p:nvPr>
            <p:custDataLst>
              <p:tags r:id="rId5"/>
            </p:custDataLst>
          </p:nvPr>
        </p:nvCxnSpPr>
        <p:spPr bwMode="auto">
          <a:xfrm>
            <a:off x="6886575" y="2263775"/>
            <a:ext cx="0" cy="5730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Rechte verbindingslijn 46"/>
          <p:cNvCxnSpPr/>
          <p:nvPr>
            <p:custDataLst>
              <p:tags r:id="rId6"/>
            </p:custDataLst>
          </p:nvPr>
        </p:nvCxnSpPr>
        <p:spPr bwMode="auto">
          <a:xfrm>
            <a:off x="6421438" y="2266950"/>
            <a:ext cx="5032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4110038" y="5821363"/>
            <a:ext cx="877888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0267566-DE9D-4F77-BCCF-C38120E614DC}" type="datetime'g''''''o''''''v''e''''''''''r''na''''n''''''''''''ce'''">
              <a:rPr lang="nl-NL" altLang="en-US"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governance</a:t>
            </a:fld>
            <a:endParaRPr lang="nl-NL" dirty="0" smtClean="0">
              <a:sym typeface="+mn-lt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613525" y="2386013"/>
            <a:ext cx="546100" cy="2508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2E98AF0E-F126-4045-AFBB-1BA4D3632C92}" type="datetime'''''''''''''''-''''''''''''''2''''''''''''''''3%'">
              <a:rPr lang="nl-NL" altLang="en-US" b="1"/>
              <a:pPr/>
              <a:t>-23%</a:t>
            </a:fld>
            <a:endParaRPr lang="nl-NL" b="1" dirty="0" smtClean="0">
              <a:sym typeface="+mn-lt"/>
            </a:endParaRPr>
          </a:p>
        </p:txBody>
      </p:sp>
      <p:sp>
        <p:nvSpPr>
          <p:cNvPr id="44" name="Rechthoek 43"/>
          <p:cNvSpPr/>
          <p:nvPr>
            <p:custDataLst>
              <p:tags r:id="rId9"/>
            </p:custDataLst>
          </p:nvPr>
        </p:nvSpPr>
        <p:spPr bwMode="auto">
          <a:xfrm>
            <a:off x="8477250" y="3336925"/>
            <a:ext cx="231775" cy="173038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hthoek 44"/>
          <p:cNvSpPr/>
          <p:nvPr>
            <p:custDataLst>
              <p:tags r:id="rId10"/>
            </p:custDataLst>
          </p:nvPr>
        </p:nvSpPr>
        <p:spPr bwMode="auto">
          <a:xfrm>
            <a:off x="8477250" y="3586163"/>
            <a:ext cx="231775" cy="173037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hthoek 42"/>
          <p:cNvSpPr/>
          <p:nvPr>
            <p:custDataLst>
              <p:tags r:id="rId11"/>
            </p:custDataLst>
          </p:nvPr>
        </p:nvSpPr>
        <p:spPr bwMode="auto">
          <a:xfrm>
            <a:off x="8477250" y="3087688"/>
            <a:ext cx="231775" cy="173037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hoek 39"/>
          <p:cNvSpPr/>
          <p:nvPr>
            <p:custDataLst>
              <p:tags r:id="rId12"/>
            </p:custDataLst>
          </p:nvPr>
        </p:nvSpPr>
        <p:spPr bwMode="auto">
          <a:xfrm>
            <a:off x="8477250" y="2339975"/>
            <a:ext cx="231775" cy="17303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hthoek 40"/>
          <p:cNvSpPr/>
          <p:nvPr>
            <p:custDataLst>
              <p:tags r:id="rId13"/>
            </p:custDataLst>
          </p:nvPr>
        </p:nvSpPr>
        <p:spPr bwMode="auto">
          <a:xfrm>
            <a:off x="8477250" y="2589213"/>
            <a:ext cx="231775" cy="17303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hoek 41"/>
          <p:cNvSpPr/>
          <p:nvPr>
            <p:custDataLst>
              <p:tags r:id="rId14"/>
            </p:custDataLst>
          </p:nvPr>
        </p:nvSpPr>
        <p:spPr bwMode="auto">
          <a:xfrm>
            <a:off x="8477250" y="2838450"/>
            <a:ext cx="231775" cy="173038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759825" y="3579813"/>
            <a:ext cx="10541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C0328B3-C548-4D25-913E-4867F2713945}" type="datetime'''''''&gt;'''''''' ''''2''''''''''0''.0''00''0'''' vh''e''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&gt; 20.0000 vhe</a:t>
            </a:fld>
            <a:endParaRPr lang="nl-NL" dirty="0" smtClean="0">
              <a:sym typeface="+mn-lt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8759825" y="3330575"/>
            <a:ext cx="14732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D8FB4D4-D847-447B-8D02-6A6E450BD639}" type="datetime'10.''''00''''''''0'' -'' 20''.''''''00''0'' ''v''h''''''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10.000 - 20.000 vhe</a:t>
            </a:fld>
            <a:endParaRPr lang="nl-NL" dirty="0" smtClean="0">
              <a:sym typeface="+mn-lt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8759825" y="3081338"/>
            <a:ext cx="13811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70D6D30-B4CE-4C94-9E13-85EF43BA3A75}" type="datetime'5''.000 ''''- ''''10''''''''.''000'''''' vh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5.000 - 10.000 vhe</a:t>
            </a:fld>
            <a:endParaRPr lang="nl-NL" dirty="0" smtClean="0">
              <a:sym typeface="+mn-lt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8759825" y="2832100"/>
            <a:ext cx="1289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09E6379-AC38-4AAD-B127-E5740673FB92}" type="datetime'2''''.''''5''0''0'' ''- ''''''''5''.0''''''''''''''0''0 ''vh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2.500 - 5.000 vhe</a:t>
            </a:fld>
            <a:endParaRPr lang="nl-NL" dirty="0" smtClean="0">
              <a:sym typeface="+mn-lt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8759825" y="2333625"/>
            <a:ext cx="8699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68A1E26-2FC0-4EE1-B8EE-850B3509C5C2}" type="datetime'''''''''''''''&lt;'''''''''''''' ''1.''000 ''''''''vh''''e''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&lt; 1.000 vhe</a:t>
            </a:fld>
            <a:endParaRPr lang="nl-NL" dirty="0" smtClean="0">
              <a:sym typeface="+mn-lt"/>
            </a:endParaRPr>
          </a:p>
        </p:txBody>
      </p:sp>
      <p:sp>
        <p:nvSpPr>
          <p:cNvPr id="33" name="Rectangle 2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8759825" y="2582863"/>
            <a:ext cx="1427163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BF770BB-3F02-41A0-9402-DE09F536747F}" type="datetime'''1''.''''0''00''''0''  ''-'' ''''2''.''''''''''500 ''vh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1.0000  - 2.500 vhe</a:t>
            </a:fld>
            <a:endParaRPr lang="nl-NL" dirty="0" smtClean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2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946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55713">
              <a:buClr>
                <a:schemeClr val="tx2"/>
              </a:buClr>
            </a:pPr>
            <a:endParaRPr kumimoji="0" lang="nl-NL" sz="130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4668824"/>
              </p:ext>
            </p:extLst>
          </p:nvPr>
        </p:nvGraphicFramePr>
        <p:xfrm>
          <a:off x="1181100" y="1714500"/>
          <a:ext cx="7172329" cy="402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Grafiek" r:id="rId20" imgW="7172329" imgH="4029029" progId="MSGraph.Chart.8">
                  <p:embed followColorScheme="full"/>
                </p:oleObj>
              </mc:Choice>
              <mc:Fallback>
                <p:oleObj name="Grafiek" r:id="rId20" imgW="7172329" imgH="402902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81100" y="1714500"/>
                        <a:ext cx="7172329" cy="402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hoek 29"/>
          <p:cNvSpPr/>
          <p:nvPr>
            <p:custDataLst>
              <p:tags r:id="rId5"/>
            </p:custDataLst>
          </p:nvPr>
        </p:nvSpPr>
        <p:spPr bwMode="auto">
          <a:xfrm>
            <a:off x="8420100" y="3043238"/>
            <a:ext cx="231775" cy="173037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hoek 28"/>
          <p:cNvSpPr/>
          <p:nvPr>
            <p:custDataLst>
              <p:tags r:id="rId6"/>
            </p:custDataLst>
          </p:nvPr>
        </p:nvSpPr>
        <p:spPr bwMode="auto">
          <a:xfrm>
            <a:off x="8420100" y="2794000"/>
            <a:ext cx="231775" cy="173038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>
            <p:custDataLst>
              <p:tags r:id="rId7"/>
            </p:custDataLst>
          </p:nvPr>
        </p:nvSpPr>
        <p:spPr bwMode="auto">
          <a:xfrm>
            <a:off x="8420100" y="2295525"/>
            <a:ext cx="231775" cy="17303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hoek 27"/>
          <p:cNvSpPr/>
          <p:nvPr>
            <p:custDataLst>
              <p:tags r:id="rId8"/>
            </p:custDataLst>
          </p:nvPr>
        </p:nvSpPr>
        <p:spPr bwMode="auto">
          <a:xfrm>
            <a:off x="8420100" y="2544763"/>
            <a:ext cx="231775" cy="17303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hoek 31"/>
          <p:cNvSpPr/>
          <p:nvPr>
            <p:custDataLst>
              <p:tags r:id="rId9"/>
            </p:custDataLst>
          </p:nvPr>
        </p:nvSpPr>
        <p:spPr bwMode="auto">
          <a:xfrm>
            <a:off x="8420100" y="3541713"/>
            <a:ext cx="231775" cy="173037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hoek 30"/>
          <p:cNvSpPr/>
          <p:nvPr>
            <p:custDataLst>
              <p:tags r:id="rId10"/>
            </p:custDataLst>
          </p:nvPr>
        </p:nvSpPr>
        <p:spPr bwMode="auto">
          <a:xfrm>
            <a:off x="8420100" y="3292475"/>
            <a:ext cx="231775" cy="173038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8702675" y="2289175"/>
            <a:ext cx="8699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377E53D-9833-41F9-828D-0A7365E13447}" type="datetime'''&lt;'''''''' ''''1.0''''''''0''0'''''''''''''' ''vh''''''''e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&lt; 1.000 vhe</a:t>
            </a:fld>
            <a:endParaRPr lang="nl-NL" dirty="0" smtClean="0">
              <a:sym typeface="+mn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8702675" y="2787650"/>
            <a:ext cx="1289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8D8BF46-1C1A-4933-B688-950EA78849B2}" type="datetime'''2''.5''''''0''''0'''' ''''- ''5''.''''''''''''0''00 vhe''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2.500 - 5.000 vhe</a:t>
            </a:fld>
            <a:endParaRPr lang="nl-NL" dirty="0" smtClean="0">
              <a:sym typeface="+mn-lt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702675" y="3036888"/>
            <a:ext cx="13811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5D0EDB6-444E-412F-8583-91FC014EF943}" type="datetime'5''.''0''''0''0'' ''''''-'''''' 10.000 ''v''''''''h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5.000 - 10.000 vhe</a:t>
            </a:fld>
            <a:endParaRPr lang="nl-NL" dirty="0" smtClean="0">
              <a:sym typeface="+mn-lt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8702675" y="3286125"/>
            <a:ext cx="14732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8971A17-E9B2-4BB9-AF95-2E0C2ADACA4E}" type="datetime'10.000 ''''''-'''' 2''''''0.000'''''''''''''''''' ''v''h''e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10.000 - 20.000 vhe</a:t>
            </a:fld>
            <a:endParaRPr lang="nl-NL" dirty="0" smtClean="0">
              <a:sym typeface="+mn-lt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702675" y="3535363"/>
            <a:ext cx="10541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70EB009-9477-4E43-A7FF-9C739C67C92B}" type="datetime'&gt; ''''''''''2''''0''''''.''''''''000''''''0 ''''''v''''h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&gt; 20.0000 vhe</a:t>
            </a:fld>
            <a:endParaRPr lang="nl-NL" dirty="0" smtClean="0">
              <a:sym typeface="+mn-lt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8702675" y="2538413"/>
            <a:ext cx="1427163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0ADD193-05AF-4EB4-AE95-DDE0966060A6}" type="datetime'1.0''0''0''0''''''''  ''''''-'''' ''''2.''50''''0 v''''''h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1.0000  - 2.500 vhe</a:t>
            </a:fld>
            <a:endParaRPr lang="nl-NL" dirty="0" smtClean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2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0" name="Ondertitel 9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Verbeterrichting 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836902"/>
              </p:ext>
            </p:extLst>
          </p:nvPr>
        </p:nvGraphicFramePr>
        <p:xfrm>
          <a:off x="1242244" y="2052439"/>
          <a:ext cx="9001000" cy="42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Rechte verbindingslijn 13"/>
          <p:cNvCxnSpPr/>
          <p:nvPr/>
        </p:nvCxnSpPr>
        <p:spPr bwMode="auto">
          <a:xfrm>
            <a:off x="3978548" y="2700511"/>
            <a:ext cx="0" cy="3456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Rechte verbindingslijn 15"/>
          <p:cNvCxnSpPr/>
          <p:nvPr/>
        </p:nvCxnSpPr>
        <p:spPr bwMode="auto">
          <a:xfrm>
            <a:off x="7290916" y="2700511"/>
            <a:ext cx="0" cy="3456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chte verbindingslijn 17"/>
          <p:cNvCxnSpPr/>
          <p:nvPr/>
        </p:nvCxnSpPr>
        <p:spPr bwMode="auto">
          <a:xfrm>
            <a:off x="882204" y="3420591"/>
            <a:ext cx="92170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Rechte verbindingslijn 18"/>
          <p:cNvCxnSpPr/>
          <p:nvPr/>
        </p:nvCxnSpPr>
        <p:spPr bwMode="auto">
          <a:xfrm>
            <a:off x="882204" y="4212679"/>
            <a:ext cx="92170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hthoek 20"/>
          <p:cNvSpPr/>
          <p:nvPr/>
        </p:nvSpPr>
        <p:spPr bwMode="auto">
          <a:xfrm>
            <a:off x="1026220" y="2700511"/>
            <a:ext cx="3240360" cy="15841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</a:rPr>
              <a:t>Uitbreiden	       </a:t>
            </a:r>
          </a:p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</a:rPr>
              <a:t>VTW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effectLst/>
              </a:rPr>
              <a:t> handleiding     </a:t>
            </a:r>
          </a:p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dirty="0" smtClean="0">
                <a:ln>
                  <a:noFill/>
                </a:ln>
                <a:effectLst/>
              </a:rPr>
              <a:t>Zeggingskracht</a:t>
            </a:r>
            <a:endParaRPr kumimoji="0" lang="nl-NL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4194572" y="2700511"/>
            <a:ext cx="3240360" cy="15841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effectLst/>
              </a:rPr>
              <a:t>VTW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effectLst/>
              </a:rPr>
              <a:t> handleiding     </a:t>
            </a:r>
          </a:p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dirty="0" smtClean="0">
                <a:ln>
                  <a:noFill/>
                </a:ln>
                <a:effectLst/>
              </a:rPr>
              <a:t>Zeggingskracht</a:t>
            </a:r>
            <a:endParaRPr kumimoji="0" lang="nl-NL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2" name="Rechthoek 21"/>
          <p:cNvSpPr/>
          <p:nvPr/>
        </p:nvSpPr>
        <p:spPr bwMode="auto">
          <a:xfrm>
            <a:off x="7434932" y="2628503"/>
            <a:ext cx="3240360" cy="158417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12557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kumimoji="0" lang="nl-NL" sz="2800" b="0" i="0" u="none" strike="noStrike" cap="none" normalizeH="0" dirty="0" smtClean="0">
                <a:ln>
                  <a:noFill/>
                </a:ln>
                <a:effectLst/>
              </a:rPr>
              <a:t>Zeggingskracht</a:t>
            </a:r>
            <a:endParaRPr kumimoji="0" lang="nl-NL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3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6146" name="Picture 2" descr="H:\Interne Diensten\II&amp;C\Info Berenschot Algemeen\001_Beeldbank I&amp;C\00_Presentaties\Zon boven wolkendek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180231"/>
            <a:ext cx="10988815" cy="73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1006669" y="1260351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privacy</a:t>
            </a:r>
            <a:endParaRPr lang="en-GB" sz="5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170236" y="38589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</a:t>
            </a:r>
            <a:r>
              <a:rPr lang="nl-NL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igitalisering</a:t>
            </a:r>
            <a:endParaRPr lang="en-GB" sz="5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330476" y="222197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54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ig</a:t>
            </a:r>
            <a:r>
              <a:rPr lang="en-GB" sz="5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data</a:t>
            </a:r>
            <a:endParaRPr lang="en-GB" sz="5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017410" y="5076775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informatieveiligheid</a:t>
            </a:r>
            <a:r>
              <a:rPr lang="en-GB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GB" sz="5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7170" name="Picture 2" descr="H:\Interne Diensten\II&amp;C\Info Berenschot Algemeen\001_Beeldbank I&amp;C\00_Presentaties\Stad vanuit de lucht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42"/>
            <a:ext cx="11035332" cy="73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990457" y="4260294"/>
            <a:ext cx="77048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75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84%</a:t>
            </a:r>
            <a:endParaRPr lang="en-GB" sz="175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9600" dirty="0" smtClean="0"/>
              <a:t>2017</a:t>
            </a:r>
            <a:endParaRPr lang="nl-NL" sz="9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0" name="Ondertitel 9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5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2050" name="Picture 2" descr="H:\Interne Diensten\II&amp;C\Info Berenschot Algemeen\001_Beeldbank I&amp;C\00_Presentaties\Nieuwbouwwijk aan het water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231"/>
            <a:ext cx="11084589" cy="738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98228" y="2124447"/>
            <a:ext cx="8568952" cy="2363724"/>
          </a:xfrm>
          <a:prstGeom prst="rect">
            <a:avLst/>
          </a:prstGeom>
          <a:solidFill>
            <a:srgbClr val="969696">
              <a:alpha val="69804"/>
            </a:srgbClr>
          </a:solidFill>
          <a:ln w="19050">
            <a:noFill/>
          </a:ln>
        </p:spPr>
        <p:txBody>
          <a:bodyPr wrap="square" rIns="36000" rtlCol="0">
            <a:spAutoFit/>
          </a:bodyPr>
          <a:lstStyle/>
          <a:p>
            <a:pPr fontAlgn="b"/>
            <a:r>
              <a:rPr lang="nl-NL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1. Aanspreekbaarheid in verantwoording</a:t>
            </a:r>
          </a:p>
          <a:p>
            <a:pPr fontAlgn="b"/>
            <a:r>
              <a:rPr lang="nl-NL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2. Aandacht voor </a:t>
            </a:r>
            <a:r>
              <a:rPr lang="nl-NL" sz="36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governance</a:t>
            </a:r>
            <a:endParaRPr lang="nl-NL" sz="36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fontAlgn="b"/>
            <a:r>
              <a:rPr lang="nl-NL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3. Heldere communicatie  en taal</a:t>
            </a:r>
          </a:p>
          <a:p>
            <a:pPr marL="285750" marR="0" indent="-285750" algn="l" defTabSz="1255713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3600" b="0" i="0" u="none" strike="noStrike" kern="0" cap="none" spc="0" normalizeH="0" baseline="0" noProof="0" dirty="0" err="1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9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3074" name="Picture 2" descr="H:\Interne Diensten\II&amp;C\Info Berenschot Algemeen\001_Beeldbank I&amp;C\00_Presentaties\Robotisering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" y="180231"/>
            <a:ext cx="10685527" cy="80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06140" y="4356695"/>
            <a:ext cx="10441160" cy="1754326"/>
          </a:xfrm>
          <a:prstGeom prst="rect">
            <a:avLst/>
          </a:prstGeom>
          <a:solidFill>
            <a:srgbClr val="969696">
              <a:alpha val="69804"/>
            </a:srgbClr>
          </a:solidFill>
          <a:ln w="19050">
            <a:noFill/>
          </a:ln>
        </p:spPr>
        <p:txBody>
          <a:bodyPr wrap="square" rIns="36000" rtlCol="0">
            <a:spAutoFit/>
          </a:bodyPr>
          <a:lstStyle/>
          <a:p>
            <a:pPr fontAlgn="b"/>
            <a:r>
              <a:rPr lang="nl-NL" sz="3600" dirty="0" smtClean="0"/>
              <a:t>274 verslagen</a:t>
            </a:r>
          </a:p>
          <a:p>
            <a:pPr fontAlgn="b"/>
            <a:r>
              <a:rPr lang="nl-NL" sz="3600" dirty="0" err="1" smtClean="0"/>
              <a:t>Atlas.Ti</a:t>
            </a:r>
            <a:endParaRPr lang="nl-NL" sz="3600" dirty="0" smtClean="0"/>
          </a:p>
          <a:p>
            <a:pPr fontAlgn="b"/>
            <a:r>
              <a:rPr lang="nl-NL" sz="3600" dirty="0" err="1" smtClean="0"/>
              <a:t>Governancecode</a:t>
            </a:r>
            <a:r>
              <a:rPr lang="nl-NL" sz="3600" dirty="0" smtClean="0"/>
              <a:t>, Handreiking, Jaarverslagen ‘14</a:t>
            </a:r>
            <a:endParaRPr kumimoji="0" lang="nl-NL" sz="3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52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310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6939" cy="76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9275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Rechthoek 10"/>
          <p:cNvSpPr/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1" b="64277"/>
          <a:stretch/>
        </p:blipFill>
        <p:spPr bwMode="auto">
          <a:xfrm>
            <a:off x="-1241" y="900311"/>
            <a:ext cx="4540074" cy="56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64"/>
          <a:stretch/>
        </p:blipFill>
        <p:spPr bwMode="auto">
          <a:xfrm>
            <a:off x="-1241" y="3996655"/>
            <a:ext cx="8010997" cy="32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4"/>
          <a:stretch/>
        </p:blipFill>
        <p:spPr bwMode="auto">
          <a:xfrm>
            <a:off x="0" y="1783658"/>
            <a:ext cx="10693401" cy="183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5"/>
          <a:stretch/>
        </p:blipFill>
        <p:spPr bwMode="auto">
          <a:xfrm>
            <a:off x="-1241" y="4644727"/>
            <a:ext cx="8010996" cy="27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b="1" dirty="0"/>
              <a:t>Stappen</a:t>
            </a:r>
            <a:r>
              <a:rPr lang="nl-NL" sz="1400" dirty="0"/>
              <a:t> </a:t>
            </a:r>
            <a:r>
              <a:rPr lang="nl-NL" sz="1400" b="1" dirty="0"/>
              <a:t>analyse</a:t>
            </a:r>
          </a:p>
          <a:p>
            <a:pPr marL="348135" indent="-342900">
              <a:buFont typeface="+mj-lt"/>
              <a:buAutoNum type="arabicParenR"/>
            </a:pPr>
            <a:r>
              <a:rPr lang="nl-NL" sz="1400" dirty="0"/>
              <a:t>Het opstellen van criteria waar een RvC verslag aan moet voldoen </a:t>
            </a:r>
            <a:r>
              <a:rPr lang="nl-NL" sz="1400" dirty="0" smtClean="0"/>
              <a:t>. Op basis van de handreiking van de VTW.</a:t>
            </a:r>
            <a:endParaRPr lang="nl-NL" sz="1400" dirty="0"/>
          </a:p>
          <a:p>
            <a:pPr marL="348135" indent="-342900">
              <a:buFont typeface="+mj-lt"/>
              <a:buAutoNum type="arabicParenR"/>
            </a:pPr>
            <a:r>
              <a:rPr lang="nl-NL" sz="1400" dirty="0"/>
              <a:t>Identificeren van woordcombinaties die alleen in verslagen die aan de criteria voldoen voorkomen.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b="1" dirty="0">
                <a:solidFill>
                  <a:schemeClr val="tx1"/>
                </a:solidFill>
              </a:rPr>
              <a:t>Validiteit</a:t>
            </a:r>
          </a:p>
          <a:p>
            <a:r>
              <a:rPr lang="nl-NL" sz="1400" dirty="0">
                <a:solidFill>
                  <a:schemeClr val="tx1"/>
                </a:solidFill>
              </a:rPr>
              <a:t>Op basis van wetenschappelijke principes passend bij kwalitatieve documentanalyse</a:t>
            </a:r>
          </a:p>
          <a:p>
            <a:r>
              <a:rPr lang="nl-NL" sz="1400" dirty="0">
                <a:solidFill>
                  <a:schemeClr val="tx1"/>
                </a:solidFill>
              </a:rPr>
              <a:t>Criteria combinatie van praktijk (jaarverslagen 2014) en theorie (VTW handreiking en </a:t>
            </a:r>
            <a:r>
              <a:rPr lang="nl-NL" sz="1400" dirty="0" err="1">
                <a:solidFill>
                  <a:schemeClr val="tx1"/>
                </a:solidFill>
              </a:rPr>
              <a:t>Governancecode</a:t>
            </a:r>
            <a:r>
              <a:rPr lang="nl-NL" sz="1400" dirty="0">
                <a:solidFill>
                  <a:schemeClr val="tx1"/>
                </a:solidFill>
              </a:rPr>
              <a:t>)</a:t>
            </a:r>
          </a:p>
          <a:p>
            <a:r>
              <a:rPr lang="nl-NL" sz="1400" dirty="0">
                <a:solidFill>
                  <a:schemeClr val="tx1"/>
                </a:solidFill>
              </a:rPr>
              <a:t>Twee tussentijdse, handmatig vergelijkende tests</a:t>
            </a:r>
          </a:p>
          <a:p>
            <a:r>
              <a:rPr lang="nl-NL" sz="1400" dirty="0">
                <a:solidFill>
                  <a:schemeClr val="tx1"/>
                </a:solidFill>
              </a:rPr>
              <a:t>Eén finale vergelijkende, handmatige test</a:t>
            </a:r>
          </a:p>
          <a:p>
            <a:endParaRPr lang="nl-N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400" b="1" dirty="0">
                <a:solidFill>
                  <a:schemeClr val="tx1"/>
                </a:solidFill>
              </a:rPr>
              <a:t>Beperkingen</a:t>
            </a:r>
          </a:p>
          <a:p>
            <a:r>
              <a:rPr lang="nl-NL" sz="1400" dirty="0">
                <a:solidFill>
                  <a:schemeClr val="tx1"/>
                </a:solidFill>
              </a:rPr>
              <a:t>Hoge score, niet-aanspreekbaar verslag</a:t>
            </a:r>
          </a:p>
          <a:p>
            <a:r>
              <a:rPr lang="nl-NL" sz="1400" dirty="0">
                <a:solidFill>
                  <a:schemeClr val="tx1"/>
                </a:solidFill>
              </a:rPr>
              <a:t>Correlatie scores en lengte van verslag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373188" y="4142412"/>
            <a:ext cx="38294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 smtClean="0"/>
              <a:t>‘De </a:t>
            </a:r>
            <a:r>
              <a:rPr lang="nl-NL" sz="1800" dirty="0"/>
              <a:t>RvC (wie) controleerde (doet) in 2015 of de deelnemingen (wat) goed gedocumenteerd waren.’</a:t>
            </a:r>
          </a:p>
        </p:txBody>
      </p:sp>
    </p:spTree>
    <p:extLst>
      <p:ext uri="{BB962C8B-B14F-4D97-AF65-F5344CB8AC3E}">
        <p14:creationId xmlns:p14="http://schemas.microsoft.com/office/powerpoint/2010/main" val="899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89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" y="1836415"/>
            <a:ext cx="10733295" cy="43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Aanspreekbaarheid in verantwoording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0" name="Ondertitel 9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8" name="Rechthoek 7"/>
          <p:cNvSpPr/>
          <p:nvPr/>
        </p:nvSpPr>
        <p:spPr bwMode="auto">
          <a:xfrm>
            <a:off x="9595172" y="2196455"/>
            <a:ext cx="1094005" cy="1875656"/>
          </a:xfrm>
          <a:prstGeom prst="rect">
            <a:avLst/>
          </a:prstGeom>
          <a:solidFill>
            <a:srgbClr val="00FF00">
              <a:alpha val="29804"/>
            </a:srgbClr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Rechte verbindingslijn 13"/>
          <p:cNvCxnSpPr/>
          <p:nvPr/>
        </p:nvCxnSpPr>
        <p:spPr bwMode="auto">
          <a:xfrm flipV="1">
            <a:off x="522164" y="4072111"/>
            <a:ext cx="10225136" cy="1652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14252" y="1836415"/>
            <a:ext cx="8712968" cy="4154984"/>
          </a:xfrm>
          <a:prstGeom prst="rect">
            <a:avLst/>
          </a:prstGeom>
          <a:noFill/>
          <a:ln w="19050">
            <a:noFill/>
          </a:ln>
        </p:spPr>
        <p:txBody>
          <a:bodyPr wrap="square" rIns="36000" rtlCol="0">
            <a:spAutoFit/>
          </a:bodyPr>
          <a:lstStyle/>
          <a:p>
            <a:pPr marR="0" algn="l" defTabSz="1255713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</a:pPr>
            <a:r>
              <a:rPr lang="nl-NL" sz="12000" kern="0" noProof="0" dirty="0" smtClean="0">
                <a:solidFill>
                  <a:srgbClr val="182E7D"/>
                </a:solidFill>
              </a:rPr>
              <a:t>does </a:t>
            </a:r>
            <a:r>
              <a:rPr lang="nl-NL" sz="12000" kern="0" noProof="0" dirty="0" err="1" smtClean="0">
                <a:solidFill>
                  <a:srgbClr val="182E7D"/>
                </a:solidFill>
              </a:rPr>
              <a:t>size</a:t>
            </a:r>
            <a:r>
              <a:rPr lang="nl-NL" sz="12000" kern="0" noProof="0" dirty="0" smtClean="0">
                <a:solidFill>
                  <a:srgbClr val="182E7D"/>
                </a:solidFill>
              </a:rPr>
              <a:t> matter?</a:t>
            </a:r>
            <a:endParaRPr kumimoji="0" lang="nl-NL" sz="12000" b="0" i="0" u="none" strike="noStrike" kern="0" cap="none" spc="0" normalizeH="0" baseline="0" noProof="0" dirty="0" smtClean="0">
              <a:ln>
                <a:noFill/>
              </a:ln>
              <a:solidFill>
                <a:srgbClr val="182E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96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6499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55713">
              <a:lnSpc>
                <a:spcPct val="90000"/>
              </a:lnSpc>
              <a:buClr>
                <a:schemeClr val="tx2"/>
              </a:buClr>
            </a:pPr>
            <a:endParaRPr kumimoji="0" lang="nl-NL" sz="1300" b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Aanspreekbaarheid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14369942"/>
              </p:ext>
            </p:extLst>
          </p:nvPr>
        </p:nvGraphicFramePr>
        <p:xfrm>
          <a:off x="1181100" y="1905000"/>
          <a:ext cx="6924793" cy="412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Grafiek" r:id="rId25" imgW="6924793" imgH="4124315" progId="MSGraph.Chart.8">
                  <p:embed followColorScheme="full"/>
                </p:oleObj>
              </mc:Choice>
              <mc:Fallback>
                <p:oleObj name="Grafiek" r:id="rId25" imgW="6924793" imgH="412431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81100" y="1905000"/>
                        <a:ext cx="6924793" cy="412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Rechte verbindingslijn 36"/>
          <p:cNvCxnSpPr/>
          <p:nvPr>
            <p:custDataLst>
              <p:tags r:id="rId5"/>
            </p:custDataLst>
          </p:nvPr>
        </p:nvCxnSpPr>
        <p:spPr bwMode="auto">
          <a:xfrm>
            <a:off x="6583364" y="2305050"/>
            <a:ext cx="51752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Rechte verbindingslijn 38"/>
          <p:cNvCxnSpPr/>
          <p:nvPr>
            <p:custDataLst>
              <p:tags r:id="rId6"/>
            </p:custDataLst>
          </p:nvPr>
        </p:nvCxnSpPr>
        <p:spPr bwMode="auto">
          <a:xfrm>
            <a:off x="7062788" y="2301875"/>
            <a:ext cx="0" cy="3730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933825" y="5954713"/>
            <a:ext cx="1430338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1BFC797-14AA-4495-9DDE-8C89EBAB19C7}" type="datetime'''aa''''ns''''p''''ree''''k''''''''''''ba''''''ar''he''id'">
              <a:rPr lang="nl-NL" altLang="en-US"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aanspreekbaarheid</a:t>
            </a:fld>
            <a:endParaRPr lang="nl-NL" dirty="0" smtClean="0">
              <a:sym typeface="+mn-lt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789738" y="2324100"/>
            <a:ext cx="546100" cy="2508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F030BA6D-334F-4DE4-9D44-A4C2C795946D}" type="datetime'-''''''17''''''''''''''''%'''''''''''''''">
              <a:rPr lang="nl-NL" altLang="en-US" b="1"/>
              <a:pPr/>
              <a:t>-17%</a:t>
            </a:fld>
            <a:endParaRPr lang="nl-NL" b="1" dirty="0" smtClean="0">
              <a:sym typeface="+mn-lt"/>
            </a:endParaRPr>
          </a:p>
        </p:txBody>
      </p:sp>
      <p:sp>
        <p:nvSpPr>
          <p:cNvPr id="34" name="Rechthoek 33"/>
          <p:cNvSpPr/>
          <p:nvPr>
            <p:custDataLst>
              <p:tags r:id="rId9"/>
            </p:custDataLst>
          </p:nvPr>
        </p:nvSpPr>
        <p:spPr bwMode="auto">
          <a:xfrm>
            <a:off x="8724900" y="3381375"/>
            <a:ext cx="231775" cy="173038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hoek 32"/>
          <p:cNvSpPr/>
          <p:nvPr>
            <p:custDataLst>
              <p:tags r:id="rId10"/>
            </p:custDataLst>
          </p:nvPr>
        </p:nvSpPr>
        <p:spPr bwMode="auto">
          <a:xfrm>
            <a:off x="8724900" y="3132138"/>
            <a:ext cx="231775" cy="173037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hoek 31"/>
          <p:cNvSpPr/>
          <p:nvPr>
            <p:custDataLst>
              <p:tags r:id="rId11"/>
            </p:custDataLst>
          </p:nvPr>
        </p:nvSpPr>
        <p:spPr bwMode="auto">
          <a:xfrm>
            <a:off x="8724900" y="2882900"/>
            <a:ext cx="231775" cy="173038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hoek 30"/>
          <p:cNvSpPr/>
          <p:nvPr>
            <p:custDataLst>
              <p:tags r:id="rId12"/>
            </p:custDataLst>
          </p:nvPr>
        </p:nvSpPr>
        <p:spPr bwMode="auto">
          <a:xfrm>
            <a:off x="8724900" y="2633663"/>
            <a:ext cx="231775" cy="17303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hoek 29"/>
          <p:cNvSpPr/>
          <p:nvPr>
            <p:custDataLst>
              <p:tags r:id="rId13"/>
            </p:custDataLst>
          </p:nvPr>
        </p:nvSpPr>
        <p:spPr bwMode="auto">
          <a:xfrm>
            <a:off x="8724900" y="2384425"/>
            <a:ext cx="231775" cy="17303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hoek 34"/>
          <p:cNvSpPr/>
          <p:nvPr>
            <p:custDataLst>
              <p:tags r:id="rId14"/>
            </p:custDataLst>
          </p:nvPr>
        </p:nvSpPr>
        <p:spPr bwMode="auto">
          <a:xfrm>
            <a:off x="8724900" y="3630613"/>
            <a:ext cx="231775" cy="173037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6700" marR="0" indent="-266700" algn="l" defTabSz="1255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kumimoji="0" lang="nl-NL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9007475" y="2378075"/>
            <a:ext cx="8699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6A70018-71E7-4FE8-ACC0-39B682E1A589}" type="datetime'''''''&lt;'''''' 1''''''''''''''.0''''''''''''''0''0'' v''h''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&lt; 1.000 vhe</a:t>
            </a:fld>
            <a:endParaRPr lang="nl-NL" dirty="0" smtClean="0">
              <a:sym typeface="+mn-lt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9007475" y="2627313"/>
            <a:ext cx="1427163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6E85E11-39F8-4B84-BCD8-505BE75483C7}" type="datetime'''1''''.''''00''''0''0 '' - ''''2.''''''''5''00 vh''''e''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1.0000  - 2.500 vhe</a:t>
            </a:fld>
            <a:endParaRPr lang="nl-NL" dirty="0" smtClean="0">
              <a:sym typeface="+mn-lt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9007475" y="2876550"/>
            <a:ext cx="128905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38FFA77-57CD-4305-A8F8-DBCB1CDD25A1}" type="datetime'2.''''500'''''''''''''' ''''- ''''5''.0''00'''' ''v''''''''h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2.500 - 5.000 vhe</a:t>
            </a:fld>
            <a:endParaRPr lang="nl-NL" dirty="0" smtClean="0">
              <a:sym typeface="+mn-lt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9007475" y="3125788"/>
            <a:ext cx="13811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0DDDD66-601C-4424-89EF-676737DC7FE8}" type="datetime'5''.0''''0''''0'' - ''1''''0''''''''.''0''''0''''0 v''h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5.000 - 10.000 vhe</a:t>
            </a:fld>
            <a:endParaRPr lang="nl-NL" dirty="0" smtClean="0">
              <a:sym typeface="+mn-lt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9007475" y="3375025"/>
            <a:ext cx="14732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F113523-2C52-4224-B499-7C97F6E909F0}" type="datetime'''1''0.0''0''''0'' ''''''''-'''''' 20.00''0 ''v''h''''e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10.000 - 20.000 vhe</a:t>
            </a:fld>
            <a:endParaRPr lang="nl-NL" dirty="0" smtClean="0">
              <a:sym typeface="+mn-lt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9007475" y="3624263"/>
            <a:ext cx="10541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5102" indent="-22510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 b="0" baseline="0">
                <a:solidFill>
                  <a:srgbClr val="1A3877"/>
                </a:solidFill>
                <a:latin typeface="+mn-lt"/>
                <a:ea typeface="+mn-ea"/>
                <a:cs typeface="+mn-cs"/>
              </a:defRPr>
            </a:lvl1pPr>
            <a:lvl2pPr marL="439735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2pPr>
            <a:lvl3pPr marL="663529" indent="-223794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rgbClr val="1A3877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rgbClr val="1A3877"/>
                </a:solidFill>
                <a:latin typeface="+mn-lt"/>
              </a:defRPr>
            </a:lvl3pPr>
            <a:lvl4pPr marL="895175" indent="-235572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1115042" indent="-219867" algn="l" defTabSz="1035210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Arial" pitchFamily="34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334910" indent="-219867" algn="l" defTabSz="1035210" rtl="0" eaLnBrk="1" fontAlgn="base" hangingPunct="1">
              <a:lnSpc>
                <a:spcPct val="130000"/>
              </a:lnSpc>
              <a:spcBef>
                <a:spcPts val="0"/>
              </a:spcBef>
              <a:spcAft>
                <a:spcPts val="495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j-lt"/>
              </a:defRPr>
            </a:lvl6pPr>
            <a:lvl7pPr marL="1978807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2355723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2732639" indent="-251277" algn="l" defTabSz="103521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4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C91344E-4DA4-4971-8318-0317A6B48078}" type="datetime'''''&gt;'''' ''''''2''''0.''''0''00''''0'' ''''v''h''e'''''''">
              <a:rPr lang="nl-NL" altLang="en-US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&gt; 20.0000 vhe</a:t>
            </a:fld>
            <a:endParaRPr lang="nl-NL" dirty="0" smtClean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6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-%#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JhAM1sQuybrt2WSA6N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q0Eu6JR7u2YlzjXOEl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PeVxgNQ165lY8.UJwi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tNc.lYSTqJwRf349Oz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1j9MeZQWaEAJvnzWcE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czoMpoQYmZgrYgf3i.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AZ9PT8QPyeCCrbL7Qb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1Otv.FRgiB1K.SjhGx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9AY3S7RVyIdFTXIwYQ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IS7hN.RL25SyWU4zZN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pWvvmZSzy3QVlGsxMA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nq3s4oQeaLHyUE.PgL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4zA8TARAGIB9q1xRQy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VYGg06TuSNMoUYqBqW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5.bwSCSgyoK.s9v5Os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B4O7RFTyGIVqwI7UGJ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OS3RNORgqWbg0jaH0H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U7amm2TxeOfAfIcRbn1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ncc_ExS1ejwlK72ym9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IvC3d1QRCmEGru3uTls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cM5kgXSmGHsJRFNGGd5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T5DJTSSbCgatUVWZJK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jKD5TQheOXiz4en50J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5RzRkqS0SFp_aomwaDc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SrY2lSRUic7a3gwar_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itE7yTSXGYj9jtc.iT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i53zarRfSqzxDVE0BZ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oIa0oLTZCC5TeE82f8C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C1Ri6nQO6SbDH_i6.C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y80yObQR.XEK3qF5oc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83T0WsSHKKhgZlNqj6g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cJ4IjqTByQ48hu8yJ0g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59cgByQ72PeU1PgQHs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tJiSyTS8unWo6xW00X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0aCug9SoCuRX.8N9aDV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wME.IwRw6rgv_Y.NZ3n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A8xbHSQE2nNJBAc60B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220pwdQV2mE6jyUvCq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s1YMElR8acWkjfJCpb0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2OPgsyT2a64mQ.q_jN3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.9yMPcSq6t43ASUuWjh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GdsRz6TQSKOjN.f86e2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cRaOy6SOSoxyhiXF2B6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STGl5BQpiLfrnEbLXXz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AiQxuhQFyOISAtElK01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EPVF4vS2WeASPh18Tl3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.438q6Rn6SEZSCaKzeb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g5MC6rSOeZzX_ovtnM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eCKlYdTKCA4w8uDs_J3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pV3d.uQoqqQcR83VSW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ster blue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 yellow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aster red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aster green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aster orange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arden Berenschot (vaste sheets)">
  <a:themeElements>
    <a:clrScheme name="Officiële Berenschotkleuren">
      <a:dk1>
        <a:srgbClr val="003E6E"/>
      </a:dk1>
      <a:lt1>
        <a:srgbClr val="FFFFFF"/>
      </a:lt1>
      <a:dk2>
        <a:srgbClr val="003E6E"/>
      </a:dk2>
      <a:lt2>
        <a:srgbClr val="FFFFFF"/>
      </a:lt2>
      <a:accent1>
        <a:srgbClr val="A3D1ED"/>
      </a:accent1>
      <a:accent2>
        <a:srgbClr val="8C0825"/>
      </a:accent2>
      <a:accent3>
        <a:srgbClr val="B7C1BC"/>
      </a:accent3>
      <a:accent4>
        <a:srgbClr val="E6CB00"/>
      </a:accent4>
      <a:accent5>
        <a:srgbClr val="41765E"/>
      </a:accent5>
      <a:accent6>
        <a:srgbClr val="003E6E"/>
      </a:accent6>
      <a:hlink>
        <a:srgbClr val="003E6E"/>
      </a:hlink>
      <a:folHlink>
        <a:srgbClr val="76253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66700" marR="0" indent="-26670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5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 w="19050">
          <a:solidFill>
            <a:schemeClr val="tx1"/>
          </a:solidFill>
        </a:ln>
      </a:spPr>
      <a:bodyPr wrap="square" rIns="36000" rtlCol="0">
        <a:spAutoFit/>
      </a:bodyPr>
      <a:lstStyle>
        <a:defPPr marL="285750" marR="0" indent="-285750" algn="l" defTabSz="1255713" rtl="0" eaLnBrk="1" fontAlgn="base" latinLnBrk="0" hangingPunct="1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2"/>
          </a:buClr>
          <a:buSzTx/>
          <a:buFont typeface="Arial" pitchFamily="34" charset="0"/>
          <a:buChar char="•"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rgbClr val="182E7D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BT Erg veel tekst 1">
        <a:dk1>
          <a:srgbClr val="182E7D"/>
        </a:dk1>
        <a:lt1>
          <a:srgbClr val="FFFFFF"/>
        </a:lt1>
        <a:dk2>
          <a:srgbClr val="FFFFFF"/>
        </a:dk2>
        <a:lt2>
          <a:srgbClr val="808080"/>
        </a:lt2>
        <a:accent1>
          <a:srgbClr val="1A2E7D"/>
        </a:accent1>
        <a:accent2>
          <a:srgbClr val="762536"/>
        </a:accent2>
        <a:accent3>
          <a:srgbClr val="FFFFFF"/>
        </a:accent3>
        <a:accent4>
          <a:srgbClr val="13266A"/>
        </a:accent4>
        <a:accent5>
          <a:srgbClr val="ABADBF"/>
        </a:accent5>
        <a:accent6>
          <a:srgbClr val="6A2030"/>
        </a:accent6>
        <a:hlink>
          <a:srgbClr val="525F59"/>
        </a:hlink>
        <a:folHlink>
          <a:srgbClr val="ACAE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hema">
  <a:themeElements>
    <a:clrScheme name="">
      <a:dk1>
        <a:srgbClr val="182E7D"/>
      </a:dk1>
      <a:lt1>
        <a:srgbClr val="FFFFFF"/>
      </a:lt1>
      <a:dk2>
        <a:srgbClr val="FFFFFF"/>
      </a:dk2>
      <a:lt2>
        <a:srgbClr val="808080"/>
      </a:lt2>
      <a:accent1>
        <a:srgbClr val="1A2E7D"/>
      </a:accent1>
      <a:accent2>
        <a:srgbClr val="762536"/>
      </a:accent2>
      <a:accent3>
        <a:srgbClr val="FFFFFF"/>
      </a:accent3>
      <a:accent4>
        <a:srgbClr val="13266A"/>
      </a:accent4>
      <a:accent5>
        <a:srgbClr val="ABADBF"/>
      </a:accent5>
      <a:accent6>
        <a:srgbClr val="6A2030"/>
      </a:accent6>
      <a:hlink>
        <a:srgbClr val="525F59"/>
      </a:hlink>
      <a:folHlink>
        <a:srgbClr val="ACAE1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959</TotalTime>
  <Words>482</Words>
  <Application>Microsoft Office PowerPoint</Application>
  <PresentationFormat>Aangepast</PresentationFormat>
  <Paragraphs>98</Paragraphs>
  <Slides>15</Slides>
  <Notes>7</Notes>
  <HiddenSlides>0</HiddenSlides>
  <MMClips>0</MMClips>
  <ScaleCrop>false</ScaleCrop>
  <HeadingPairs>
    <vt:vector size="6" baseType="variant">
      <vt:variant>
        <vt:lpstr>Thema</vt:lpstr>
      </vt:variant>
      <vt:variant>
        <vt:i4>7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Blank</vt:lpstr>
      <vt:lpstr>1_Master blue</vt:lpstr>
      <vt:lpstr>2_Master yellow</vt:lpstr>
      <vt:lpstr>3_Master red</vt:lpstr>
      <vt:lpstr>4_Master green</vt:lpstr>
      <vt:lpstr>6_Master orange</vt:lpstr>
      <vt:lpstr>Waarden Berenschot (vaste sheets)</vt:lpstr>
      <vt:lpstr>think-cell Slide</vt:lpstr>
      <vt:lpstr>Grafiek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Aanspreekbaarheid in verantwoording </vt:lpstr>
      <vt:lpstr>PowerPoint-presentatie</vt:lpstr>
      <vt:lpstr>Aanspreekbaarheid </vt:lpstr>
      <vt:lpstr>Governance </vt:lpstr>
      <vt:lpstr>Communicatie </vt:lpstr>
      <vt:lpstr>Verbeterrichting </vt:lpstr>
      <vt:lpstr>PowerPoint-presentatie</vt:lpstr>
      <vt:lpstr>PowerPoint-presentatie</vt:lpstr>
      <vt:lpstr>PowerPoint-presentatie</vt:lpstr>
    </vt:vector>
  </TitlesOfParts>
  <Company>Berenschot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Philippe Sprenger</dc:creator>
  <dc:description>Versie 6.0</dc:description>
  <cp:lastModifiedBy>Hans Geurts</cp:lastModifiedBy>
  <cp:revision>28</cp:revision>
  <cp:lastPrinted>2013-06-11T12:05:04Z</cp:lastPrinted>
  <dcterms:created xsi:type="dcterms:W3CDTF">2016-11-11T09:51:07Z</dcterms:created>
  <dcterms:modified xsi:type="dcterms:W3CDTF">2016-12-08T12:40:05Z</dcterms:modified>
</cp:coreProperties>
</file>