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80" r:id="rId3"/>
    <p:sldId id="264" r:id="rId4"/>
    <p:sldId id="282" r:id="rId5"/>
    <p:sldId id="283" r:id="rId6"/>
    <p:sldId id="285" r:id="rId7"/>
    <p:sldId id="284" r:id="rId8"/>
    <p:sldId id="286" r:id="rId9"/>
    <p:sldId id="279" r:id="rId10"/>
    <p:sldId id="265" r:id="rId11"/>
    <p:sldId id="267" r:id="rId12"/>
    <p:sldId id="268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y van den Berg" initials="Hvd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9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2F70-1758-4388-9FC4-781665662D49}" type="datetimeFigureOut">
              <a:rPr lang="nl-NL" smtClean="0">
                <a:latin typeface="Verdana" pitchFamily="34" charset="0"/>
              </a:rPr>
              <a:t>25-2-2016</a:t>
            </a:fld>
            <a:endParaRPr lang="nl-NL" dirty="0">
              <a:latin typeface="Verdana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23989-CB5A-4401-9815-5DF6C86ACC98}" type="slidenum">
              <a:rPr lang="nl-NL" smtClean="0">
                <a:latin typeface="Verdana" pitchFamily="34" charset="0"/>
              </a:rPr>
              <a:t>‹nr.›</a:t>
            </a:fld>
            <a:endParaRPr lang="nl-NL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DEB53081-7F51-45ED-8DC6-6689F727C049}" type="datetimeFigureOut">
              <a:rPr lang="nl-NL" smtClean="0"/>
              <a:pPr/>
              <a:t>25-2-2016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E523D5F-0927-4E1D-96C4-ED722F0ED34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38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-, pauze-, eind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76000" y="1800000"/>
            <a:ext cx="4032000" cy="476872"/>
          </a:xfrm>
        </p:spPr>
        <p:txBody>
          <a:bodyPr lIns="0" anchor="b" anchorCtr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HIER DE TITEL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76000" y="2246470"/>
            <a:ext cx="4023571" cy="966506"/>
          </a:xfrm>
        </p:spPr>
        <p:txBody>
          <a:bodyPr lIns="0">
            <a:normAutofit/>
          </a:bodyPr>
          <a:lstStyle>
            <a:lvl1pPr marL="0" indent="0" algn="l">
              <a:lnSpc>
                <a:spcPts val="2400"/>
              </a:lnSpc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TYP HIER DE SUBTITEL</a:t>
            </a:r>
          </a:p>
        </p:txBody>
      </p:sp>
    </p:spTree>
    <p:extLst>
      <p:ext uri="{BB962C8B-B14F-4D97-AF65-F5344CB8AC3E}">
        <p14:creationId xmlns:p14="http://schemas.microsoft.com/office/powerpoint/2010/main" val="125093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177800" indent="-177800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47205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7624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463550" indent="-285750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56278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1548680" y="1700808"/>
            <a:ext cx="12961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12800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1800000"/>
            <a:ext cx="7128000" cy="363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-1548680" y="1715904"/>
            <a:ext cx="12961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Opsomming</a:t>
            </a:r>
          </a:p>
          <a:p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Gebruik de knoppen </a:t>
            </a:r>
          </a:p>
          <a:p>
            <a:pPr lvl="0"/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het Start-lint in de sectie ‘Alinea’.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792" y="2412105"/>
            <a:ext cx="782208" cy="49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b="1" kern="1200" cap="all" baseline="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None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78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b="1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556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–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»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632056" cy="32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2000" dirty="0"/>
              <a:t>Opdrachtgeverschap en het belang van en voor intern toezicht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99592" y="1800000"/>
            <a:ext cx="8064896" cy="3636000"/>
          </a:xfrm>
        </p:spPr>
        <p:txBody>
          <a:bodyPr>
            <a:normAutofit/>
          </a:bodyPr>
          <a:lstStyle/>
          <a:p>
            <a:endParaRPr lang="nl-NL" sz="2000" b="1" i="1" dirty="0"/>
          </a:p>
          <a:p>
            <a:endParaRPr lang="nl-NL" sz="2000" b="1" i="1" dirty="0"/>
          </a:p>
          <a:p>
            <a:r>
              <a:rPr lang="nl-NL" sz="2000" b="1" i="1" dirty="0"/>
              <a:t>‘Een commissaris moet over dit onderwerp juist ook beschouwende vragen durven stellen.’</a:t>
            </a:r>
          </a:p>
          <a:p>
            <a:endParaRPr lang="nl-NL" sz="2000" b="1" i="1" dirty="0"/>
          </a:p>
          <a:p>
            <a:endParaRPr lang="nl-NL" sz="2000" b="1" i="1" dirty="0"/>
          </a:p>
          <a:p>
            <a:endParaRPr lang="nl-NL" sz="2000" b="1" i="1" dirty="0"/>
          </a:p>
          <a:p>
            <a:endParaRPr lang="nl-NL" sz="2000" b="1" i="1" dirty="0"/>
          </a:p>
          <a:p>
            <a:r>
              <a:rPr lang="nl-NL" sz="1600" i="1" dirty="0"/>
              <a:t>Emile Spek</a:t>
            </a:r>
          </a:p>
          <a:p>
            <a:r>
              <a:rPr lang="nl-NL" sz="1600" i="1" dirty="0"/>
              <a:t>Directeur Academisch Medisch Centrum</a:t>
            </a:r>
          </a:p>
          <a:p>
            <a:r>
              <a:rPr lang="nl-NL" sz="1600" i="1" dirty="0"/>
              <a:t>Toezichthouder De </a:t>
            </a:r>
            <a:r>
              <a:rPr lang="nl-NL" sz="1600" i="1" dirty="0" err="1"/>
              <a:t>Key</a:t>
            </a:r>
            <a:r>
              <a:rPr lang="nl-NL" sz="1600" i="1" dirty="0"/>
              <a:t> en SGR (onderwijs)</a:t>
            </a:r>
          </a:p>
          <a:p>
            <a:r>
              <a:rPr lang="nl-NL" sz="1600" i="1" dirty="0"/>
              <a:t>Den Haag, 25 februari 2016</a:t>
            </a:r>
          </a:p>
          <a:p>
            <a:endParaRPr lang="nl-NL" sz="1200" i="1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9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848496" cy="324000"/>
          </a:xfrm>
        </p:spPr>
        <p:txBody>
          <a:bodyPr/>
          <a:lstStyle/>
          <a:p>
            <a:r>
              <a:rPr lang="nl-NL" sz="2000" dirty="0"/>
              <a:t>De 5 principes van de </a:t>
            </a:r>
            <a:r>
              <a:rPr lang="nl-NL" sz="2000" dirty="0" err="1"/>
              <a:t>Governancecode</a:t>
            </a:r>
            <a:r>
              <a:rPr lang="nl-NL" sz="2000" dirty="0"/>
              <a:t> 2015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nl-NL" sz="1700" dirty="0"/>
              <a:t>Leden van bestuur en RvC hanteren normen en waarden  passend bij maatschappelijke opdracht. 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nl-NL" sz="1700" dirty="0"/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nl-NL" sz="1700" dirty="0"/>
              <a:t>Bestuur en RvC aanspreekbaar op prestaties en leggen actief verantwoording af.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nl-NL" sz="1700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700" dirty="0"/>
              <a:t>Bestuur en RvC geschikt voor hun taak.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nl-NL" sz="1700" dirty="0"/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nl-NL" sz="1700" dirty="0"/>
              <a:t>Bestuur en RvC handelen in dialoog</a:t>
            </a:r>
            <a:r>
              <a:rPr lang="nl-NL" sz="1700" i="1" dirty="0"/>
              <a:t> </a:t>
            </a:r>
            <a:r>
              <a:rPr lang="nl-NL" sz="1700" dirty="0"/>
              <a:t>met belanghebbende partijen.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nl-NL" sz="1700" dirty="0"/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nl-NL" sz="1700" dirty="0"/>
              <a:t>Bestuur en RvC kennen en beheersen de risico’s verbonden aan de activiteiten. </a:t>
            </a:r>
            <a:br>
              <a:rPr lang="nl-NL" sz="1700" dirty="0"/>
            </a:br>
            <a:endParaRPr lang="nl-NL" sz="1700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9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344440" cy="324000"/>
          </a:xfrm>
        </p:spPr>
        <p:txBody>
          <a:bodyPr/>
          <a:lstStyle/>
          <a:p>
            <a:pPr algn="ctr"/>
            <a:r>
              <a:rPr lang="nl-NL" sz="2000" dirty="0"/>
              <a:t>Opdrachtgeverschap en de 5 principes GCW</a:t>
            </a:r>
            <a:br>
              <a:rPr lang="nl-NL" sz="2000" dirty="0"/>
            </a:br>
            <a:r>
              <a:rPr lang="nl-NL" sz="2000" dirty="0"/>
              <a:t>1. Cultuur en gedrag; normen en waarden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628800"/>
            <a:ext cx="7344440" cy="396044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Welke koers wordt gevaren en welke opdrachten vloeien daaruit voort; hoe zijn prioriteiten gesteld?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De corporatie is als opdrachtgever voor de buitenwereld goed “leesbaar”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De corporatie is intern helder en consistent ingericht; de verantwoordelijkheden liggen helder en functionarissen weten wat er van hen verwacht wordt (er is bijvoorbeeld geen discussie over “intern opdrachtgeverschap”)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De protocollen en procedures zijn kristalhelder, breed bekend en bevorderen gewenst gedrag en integriteit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Het Bestuur geeft actief inhoud aan goed opdrachtgeverschap ook als dat intern is gedelegeerd; de boegbeeldfunctie is belangrijk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7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488456" cy="324000"/>
          </a:xfrm>
        </p:spPr>
        <p:txBody>
          <a:bodyPr/>
          <a:lstStyle/>
          <a:p>
            <a:pPr algn="ctr"/>
            <a:r>
              <a:rPr lang="nl-NL" sz="2000" dirty="0"/>
              <a:t>Opdrachtgeverschap en de 5 principes GCW</a:t>
            </a:r>
            <a:br>
              <a:rPr lang="nl-NL" sz="2000" dirty="0"/>
            </a:br>
            <a:r>
              <a:rPr lang="nl-NL" sz="2000" dirty="0"/>
              <a:t>2.Transparant en aanspreekbaar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484784"/>
            <a:ext cx="7128000" cy="399604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De corporatie, Bestuur én RvC/RvT, is aanspreekbaar op de invulling van het opdrachtgeverschap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Over prestaties, en het opdrachtgeverschap dat daar aan ten grondslag ligt, wordt goed en compleet gerapporteerd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Afwijkingen van staande procedures en protocollen en opdrachtgeverschap dat niet direct uit strategische koers voortkomt worden door het Bestuur helder en met afwegingen gemotiveerd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Situationele invulling van opdrachtgeverschap kan door het Bestuur goed uitgelegd worden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4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8000" y="836712"/>
            <a:ext cx="7416448" cy="324000"/>
          </a:xfrm>
        </p:spPr>
        <p:txBody>
          <a:bodyPr/>
          <a:lstStyle/>
          <a:p>
            <a:pPr algn="ctr"/>
            <a:r>
              <a:rPr lang="nl-NL" sz="2000" dirty="0"/>
              <a:t>Opdrachtgeverschap en de 5 principes GCW</a:t>
            </a:r>
            <a:br>
              <a:rPr lang="nl-NL" sz="2000" dirty="0"/>
            </a:br>
            <a:r>
              <a:rPr lang="nl-NL" sz="2000" dirty="0"/>
              <a:t>3. Eisen aan bestuur en RvC/rvt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556792"/>
            <a:ext cx="7128000" cy="387920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/>
              <a:t>Het Bestuur is en representeert een goed en professioneel opdrachtgever en stelt alles in het werk om van de corporatie in alle geledingen goed opdrachtgever te 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/>
              <a:t>Het Bestuur zorgt dat alle bij de invulling van het opdrachtgeverschap betrokken functionarissen bevoegd acteren, bekwaam zijn en opgewassen zijn tegen de opdrachtnemers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/>
              <a:t>De RvC/RvT ziet er op toe en bevordert dat Bestuur een goed opdrachtgever is (wordt) en van de corporatie een goed en betrouwbaar opdrachtgever maakt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/>
              <a:t>Bestuur en RvC/RvT zodanig zijn samengesteld dat leden elkaar aanvullen en scherp houden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/>
              <a:t>Bestuur en RvC/RvT investeren doorlopend in een groeiende deskundigheid op gebied van opdrachtgeverschap.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1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8000" y="692696"/>
            <a:ext cx="7344440" cy="548968"/>
          </a:xfrm>
        </p:spPr>
        <p:txBody>
          <a:bodyPr/>
          <a:lstStyle/>
          <a:p>
            <a:pPr algn="ctr"/>
            <a:r>
              <a:rPr lang="nl-NL" sz="2000" dirty="0"/>
              <a:t>Opdrachtgeverschap en de 5 principes GCW</a:t>
            </a:r>
            <a:br>
              <a:rPr lang="nl-NL" sz="2000" dirty="0"/>
            </a:br>
            <a:r>
              <a:rPr lang="nl-NL" sz="2000" dirty="0"/>
              <a:t>4. Samen met anderen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268760"/>
            <a:ext cx="7128000" cy="416724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Het Bestuur voert marktconsultaties 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Bestuur: Evalueer je opdrachtgeverschap voortdurend; zeker met je vaste ketenpartners. Doe dit aan de hand van meetbare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RvC/RvT: Bespreek die evaluaties geregeld met het Bestuur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Bespreek de strategische koers en het eruit voortvloeiende opdrachtgeverschap met je belangrijke stakeholders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Bestuur en RvC/RvT: zet Visitatie door gerichte vragen in als middel om feedback op invulling van opdrachtgeverschap te krijgen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00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344440" cy="324000"/>
          </a:xfrm>
        </p:spPr>
        <p:txBody>
          <a:bodyPr/>
          <a:lstStyle/>
          <a:p>
            <a:pPr algn="ctr"/>
            <a:r>
              <a:rPr lang="nl-NL" sz="2000" dirty="0"/>
              <a:t>Opdrachtgeverschap en de 5 principes GCW</a:t>
            </a:r>
            <a:br>
              <a:rPr lang="nl-NL" sz="2000" dirty="0"/>
            </a:br>
            <a:r>
              <a:rPr lang="nl-NL" sz="2000" dirty="0"/>
              <a:t>5. Kennen en beheersen risico’s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484784"/>
            <a:ext cx="7128000" cy="3951216"/>
          </a:xfrm>
        </p:spPr>
        <p:txBody>
          <a:bodyPr>
            <a:normAutofit/>
          </a:bodyPr>
          <a:lstStyle/>
          <a:p>
            <a:endParaRPr lang="nl-NL" i="1" dirty="0"/>
          </a:p>
          <a:p>
            <a:pPr marL="285750" indent="-285750">
              <a:buFontTx/>
              <a:buChar char="-"/>
            </a:pPr>
            <a:r>
              <a:rPr lang="nl-NL" sz="1600" dirty="0"/>
              <a:t>Ontwikkel zicht op risico’s vóórdat ze zich voordoen en zoals ze voort kunnen vloeien uit opdrachtgeverskeuzen</a:t>
            </a:r>
          </a:p>
          <a:p>
            <a:pPr marL="285750" indent="-285750">
              <a:buFontTx/>
              <a:buChar char="-"/>
            </a:pPr>
            <a:r>
              <a:rPr lang="nl-NL" sz="1600" dirty="0"/>
              <a:t>Vermijd risico’s niet maar beheer en beheers ze</a:t>
            </a:r>
          </a:p>
          <a:p>
            <a:pPr marL="285750" indent="-285750">
              <a:buFontTx/>
              <a:buChar char="-"/>
            </a:pPr>
            <a:r>
              <a:rPr lang="nl-NL" sz="1600" dirty="0"/>
              <a:t>Het Bestuur is verantwoordelijk voor goede risicobeheersing en de RvC/RvT houdt hierop toezicht. Adequate rapportage en control spelen hier een belangrijke rol bij </a:t>
            </a:r>
          </a:p>
          <a:p>
            <a:pPr marL="285750" indent="-285750">
              <a:buFontTx/>
              <a:buChar char="-"/>
            </a:pPr>
            <a:r>
              <a:rPr lang="nl-NL" sz="1600" dirty="0"/>
              <a:t>Bezin je op de risico’s met betrekking tot opdrachtnemers; nieuwe samenwerkingsvormen geven nieuwe risico’s </a:t>
            </a:r>
          </a:p>
          <a:p>
            <a:pPr marL="285750" indent="-285750">
              <a:buFontTx/>
              <a:buChar char="-"/>
            </a:pPr>
            <a:r>
              <a:rPr lang="nl-NL" sz="1600" dirty="0"/>
              <a:t>Bezin je op de risico’s in en van de eigen organisatie</a:t>
            </a:r>
          </a:p>
          <a:p>
            <a:pPr marL="285750" indent="-285750">
              <a:buFontTx/>
              <a:buChar char="-"/>
            </a:pPr>
            <a:endParaRPr lang="nl-NL" i="1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3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632056" cy="32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2000" dirty="0"/>
              <a:t>Opdrachtgeverschap en het belang van en voor intern toezicht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99592" y="1800000"/>
            <a:ext cx="8064896" cy="3636000"/>
          </a:xfrm>
        </p:spPr>
        <p:txBody>
          <a:bodyPr>
            <a:normAutofit/>
          </a:bodyPr>
          <a:lstStyle/>
          <a:p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Opdrachtgeverschap; algemene noties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Het belang voor intern toezichthouderschap; waar naar te kijken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Het belang van intern toezichthouderschap; waarop te letten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Bespreking aan de  hand van de vijf principes Governance Code</a:t>
            </a:r>
          </a:p>
          <a:p>
            <a:endParaRPr lang="nl-NL" sz="16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4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Opdrachtgeverschap; algemene noties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Alles dat je een ander uit laat voeren voor het realiseren van je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Van strategisch tot operationeel; van partners tot leveranciers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Opdrachtgeverschap staat voor bewust gedrag en heeft te maken met veel meer dan alleen kosten- en risicobeheersing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Opdrachtgeverschap met betrekking tot gebouwde omgeving (toevoegingen, aanpassingen) loopt in het oog en is materieel, maar er meer opdrachtgeverschap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Een opdrachtnemer is/wordt zo goed als de opdrachtgever hem/haar maakt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Essentie: een goede opdracht, een duidelijke opdracht</a:t>
            </a:r>
          </a:p>
          <a:p>
            <a:pPr marL="285750" indent="-285750">
              <a:buFontTx/>
              <a:buChar char="-"/>
            </a:pPr>
            <a:endParaRPr lang="nl-NL" sz="1600" dirty="0"/>
          </a:p>
          <a:p>
            <a:pPr marL="639763" lvl="2" indent="-285750"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8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Opdrachtgeverschap; algemene noties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800000"/>
            <a:ext cx="7344440" cy="36360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doet de corporatie zelf, waarvoor worden derden ingeschakeld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Hoe worden derden ingeschakeld; hoe wordt ingekocht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Maak dat beleid duidelijk en publiek (onder meer via website)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Opdrachtgeverschap is naar invulling altijd situationeel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Hoe (goed) worden opdrachten omschreven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is goed en professioneel opdrachtgeverschap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En bij regisserend opdrachtgeverschap: Wat is dan “goede regie”?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Leestip</a:t>
            </a:r>
            <a:r>
              <a:rPr lang="nl-NL" sz="1600" dirty="0"/>
              <a:t>: Hermans et.al. (Delft, 2014) ‘</a:t>
            </a:r>
            <a:r>
              <a:rPr lang="nl-NL" sz="1600" dirty="0" err="1"/>
              <a:t>Maturity</a:t>
            </a:r>
            <a:r>
              <a:rPr lang="nl-NL" sz="1600" dirty="0"/>
              <a:t> Model; Publiek Opdrachtgeverschap in de Bouw’</a:t>
            </a:r>
          </a:p>
          <a:p>
            <a:endParaRPr lang="nl-NL" dirty="0"/>
          </a:p>
          <a:p>
            <a:pPr marL="639763" lvl="2" indent="-285750"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Opdrachtgeverschap; algemene noties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Het Bestuur is opdrachtgever *), maar wie geeft feitelijk opdracht?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Hoe is de keten van formeel naar praktisch opdrachtgeverschap ingericht?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En hoe zijn de mandaten ingericht?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Corporaties: sterk in strategie en beleid, sterk in operatie; zwak in de verbinding van die twee</a:t>
            </a:r>
          </a:p>
          <a:p>
            <a:endParaRPr lang="nl-NL" sz="1600" dirty="0"/>
          </a:p>
          <a:p>
            <a:r>
              <a:rPr lang="nl-NL" sz="1600" dirty="0"/>
              <a:t>*) RvC/RvT is opdrachtgever accountant, opdrachtgever werving Bestuur en mede-opdrachtgever visitatie. Laat u zelf op die vlakken voorbeeldig opdrachtgeverschap zien?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4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Opdrachtgeverschap; algemene noties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600" i="1" dirty="0"/>
              <a:t>‘Een commissaris moet over dit onderwerp juist ook beschouwende vragen durven stellen.’</a:t>
            </a:r>
          </a:p>
          <a:p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Durven: Niet laten intimideren door mindere vakinhoudelijke kennis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Durven: Voorbij control willen gaan; aandacht voor zachte kant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Durven: Bewust een breder perspectief willen kiezen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/>
              <a:t>Durven: Met de ogen van een buitenstaander of stakeholder kijken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pPr marL="639763" lvl="2" indent="-285750"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3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Het belang voor intern toezichthouderschap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Slecht opdrachtgeverschap kan resulteren in risico’s en schades voor corporatie; die openbaren zich vaak (veel) later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Is het toepasselijk beleid actueel en adequaat en zijn de in aanmerking komende delen publiekelijk bekend?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Hoe wordt er gerapporteerd over opdrachten en opdrachtgeverschap?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Welke beslissingen en besluiten komen bij de RvC/RvT langs?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3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Het belang voor intern toezichthouderschap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Hoe zien de protocollen en processen er met betrekking tot opdrachtgeverschap uit?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Laat de taken en functies daarin eens precies afzetten tegen mandatering aan en bevoegdheden van functionarissen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Zit er op cruciale momenten en beslissingen borging tegen fouten en risico’s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Zijn de functionarissen niet alleen bevoegd, maar zijn ze ook bekwaam?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Kent u de opdrachtgevers binnen de corporatie?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3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917664"/>
            <a:ext cx="7128000" cy="324000"/>
          </a:xfrm>
        </p:spPr>
        <p:txBody>
          <a:bodyPr/>
          <a:lstStyle/>
          <a:p>
            <a:r>
              <a:rPr lang="nl-NL" sz="2000" dirty="0"/>
              <a:t>Het belang van intern toezichthouderschap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628800"/>
            <a:ext cx="7488456" cy="38072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Bespreek met Bestuur (en organisatie) wat goed en professioneel opdrachtgeverschap is. Weet van elkaar waar je staat en bevorder aanscherping van standpunten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Stel met het Bestuur vast hoe en wanneer opdrachtgeverschap op de (jaar)agenda komt; zowel qua projecten als thematisch. Stuur op tijdige bespreking van projecten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Bespreek met Bestuur een vlootschouw van betrokkenen en vorm je ook zelf een oordeel; beoordeel vooral ook de kijk van het Bestuur op de eigen organisatie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Ben het goed geïnformeerde en wijze klankbord betreffende de maatschappelijke en de zakelijke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Doorgrondt de corporatie zijn opdrachtnemers, hun sector, en is er gelijkwaardigheid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89240"/>
            <a:ext cx="2952000" cy="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86429"/>
      </p:ext>
    </p:extLst>
  </p:cSld>
  <p:clrMapOvr>
    <a:masterClrMapping/>
  </p:clrMapOvr>
</p:sld>
</file>

<file path=ppt/theme/theme1.xml><?xml version="1.0" encoding="utf-8"?>
<a:theme xmlns:a="http://schemas.openxmlformats.org/drawingml/2006/main" name="Aedes Powerpoint governancecode">
  <a:themeElements>
    <a:clrScheme name="Aedes">
      <a:dk1>
        <a:sysClr val="windowText" lastClr="000000"/>
      </a:dk1>
      <a:lt1>
        <a:sysClr val="window" lastClr="FFFFFF"/>
      </a:lt1>
      <a:dk2>
        <a:srgbClr val="1F497D"/>
      </a:dk2>
      <a:lt2>
        <a:srgbClr val="AA9E96"/>
      </a:lt2>
      <a:accent1>
        <a:srgbClr val="4F81BD"/>
      </a:accent1>
      <a:accent2>
        <a:srgbClr val="92278F"/>
      </a:accent2>
      <a:accent3>
        <a:srgbClr val="ED0B8B"/>
      </a:accent3>
      <a:accent4>
        <a:srgbClr val="ED213E"/>
      </a:accent4>
      <a:accent5>
        <a:srgbClr val="F58220"/>
      </a:accent5>
      <a:accent6>
        <a:srgbClr val="8DC63F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Aedes Powerpoint governancecode</Template>
  <TotalTime>1184</TotalTime>
  <Words>1130</Words>
  <Application>Microsoft Office PowerPoint</Application>
  <PresentationFormat>Diavoorstelling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Aedes Powerpoint governancecode</vt:lpstr>
      <vt:lpstr>Opdrachtgeverschap en het belang van en voor intern toezicht</vt:lpstr>
      <vt:lpstr>Opdrachtgeverschap en het belang van en voor intern toezicht</vt:lpstr>
      <vt:lpstr>Opdrachtgeverschap; algemene noties</vt:lpstr>
      <vt:lpstr>Opdrachtgeverschap; algemene noties</vt:lpstr>
      <vt:lpstr>Opdrachtgeverschap; algemene noties</vt:lpstr>
      <vt:lpstr>Opdrachtgeverschap; algemene noties</vt:lpstr>
      <vt:lpstr>Het belang voor intern toezichthouderschap</vt:lpstr>
      <vt:lpstr>Het belang voor intern toezichthouderschap</vt:lpstr>
      <vt:lpstr>Het belang van intern toezichthouderschap</vt:lpstr>
      <vt:lpstr>De 5 principes van de Governancecode 2015</vt:lpstr>
      <vt:lpstr>Opdrachtgeverschap en de 5 principes GCW 1. Cultuur en gedrag; normen en waarden</vt:lpstr>
      <vt:lpstr>Opdrachtgeverschap en de 5 principes GCW 2.Transparant en aanspreekbaar </vt:lpstr>
      <vt:lpstr>Opdrachtgeverschap en de 5 principes GCW 3. Eisen aan bestuur en RvC/rvt</vt:lpstr>
      <vt:lpstr>Opdrachtgeverschap en de 5 principes GCW 4. Samen met anderen </vt:lpstr>
      <vt:lpstr>Opdrachtgeverschap en de 5 principes GCW 5. Kennen en beheersen risico’s </vt:lpstr>
    </vt:vector>
  </TitlesOfParts>
  <Company>Nobel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Mark van der Hiel</dc:creator>
  <cp:lastModifiedBy>Emile Spek</cp:lastModifiedBy>
  <cp:revision>63</cp:revision>
  <dcterms:created xsi:type="dcterms:W3CDTF">2014-12-15T11:08:59Z</dcterms:created>
  <dcterms:modified xsi:type="dcterms:W3CDTF">2016-02-25T17:33:24Z</dcterms:modified>
</cp:coreProperties>
</file>